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23"/>
  </p:normalViewPr>
  <p:slideViewPr>
    <p:cSldViewPr snapToGrid="0">
      <p:cViewPr varScale="1">
        <p:scale>
          <a:sx n="117" d="100"/>
          <a:sy n="117" d="100"/>
        </p:scale>
        <p:origin x="5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Introduction 0–5 min</a:t>
            </a:r>
          </a:p>
          <a:p>
            <a:r>
              <a:t>Ouvrir par une idée simple : un objet conçu par un designer résulte d’un ensemble de relations économiques. Avant d’arriver chez un client, il a fallu des matières, du travail, des équipements, des transports et des paiements. Annoncer la problématique : comment les décisions de différents acteurs permettent-elles à l’économie de fonctionner ? Le cours suit une progression : identifier les acteurs, comprendre leurs fonctions, puis lire leurs relations sous forme de flux et de circuit. Il s’agit d’un exposé : aucune activité n’est à faire réaliser.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Introduction </a:t>
            </a:r>
          </a:p>
          <a:p>
            <a:r>
              <a:t>Définir un agent économique comme une personne ou une organisation qui prend des décisions économiques et réalise des opérations avec d’autres. Illustrer immédiatement : un étudiant achète un repas ; un atelier commande du bois ; une commune équipe une bibliothèque. Passer de la diversité des acteurs à la nécessité de catégories : on ne peut pas étudier séparément chaque personne et chaque organisation. Le classement est un outil d’analyse fondé notamment sur les fonctions et les ressources. Transition : commençons par les principaux groupes d’agents que rencontre un professionnel du design.</a:t>
            </a:r>
          </a:p>
          <a:p>
            <a:r>
              <a:t>[Sources]</a:t>
            </a:r>
          </a:p>
          <a:p>
            <a:r>
              <a:t>https://www.insee.fr/fr/metadonnees/definition/c1875</a:t>
            </a:r>
          </a:p>
          <a:p>
            <a:r>
              <a:t>https://www.insee.fr/fr/metadonnees/definition/c1814</a:t>
            </a:r>
          </a:p>
          <a:p>
            <a:r>
              <a:t>https://www.insee.fr/fr/statistiques/6793606?sommaire=6793644</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Les principaux agents économiques 5–23 min</a:t>
            </a:r>
          </a:p>
          <a:p>
            <a:r>
              <a:t>A. Les ménages — environ 3 minutes. Préciser qu’un ménage ne se confond pas avec un couple ou une famille avec enfants. Pour cette introduction, partir de la personne seule ou des personnes vivant ensemble ; la définition de comptabilité nationale retient les individus ou groupes d’individus comme consommateurs et éventuellement entrepreneurs. Présenter les revenus du travail, du patrimoine et les prestations sociales, sans détailler leur calcul. Ces ressources permettent des dépenses de consommation et éventuellement une épargne. Tous les membres d’un ménage ne travaillent pas : un étudiant ou un retraité participe aussi à l’économie. Exemple : un salarié achète un luminaire conçu par un designer et conserve une partie de son revenu sur un compte.</a:t>
            </a:r>
          </a:p>
          <a:p>
            <a:r>
              <a:t>[Sources]</a:t>
            </a:r>
          </a:p>
          <a:p>
            <a:r>
              <a:t>https://www.insee.fr/fr/metadonnees/definition/c1875</a:t>
            </a:r>
          </a:p>
          <a:p>
            <a:r>
              <a:t>https://www.insee.fr/fr/metadonnees/definition/c1814</a:t>
            </a:r>
          </a:p>
          <a:p>
            <a:r>
              <a:t>https://www.insee.fr/fr/statistiques/6793606?sommaire=6793644</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Les principaux agents économiques </a:t>
            </a:r>
          </a:p>
          <a:p>
            <a:r>
              <a:t>B. Les entreprises — environ 3 minutes avec la diapositive suivante. Présenter l’entreprise comme une organisation qui combine du travail, des équipements et des consommations intermédiaires pour produire des biens ou des services destinés à la vente. Un bien est matériel ; un service correspond à une prestation. Un designer qui vend une étude produit donc un service, même s’il ne fabrique pas lui-même l’objet final. La production marchande est vendue à un prix économiquement significatif. Les recettes de vente servent notamment à payer les fournisseurs, les salariés et les autres charges ; chiffre d’affaires et bénéfice ne sont pas synonymes. Réserver l’étude de la rentabilité à un autre cours.</a:t>
            </a:r>
          </a:p>
          <a:p>
            <a:r>
              <a:t>[Sources]</a:t>
            </a:r>
          </a:p>
          <a:p>
            <a:r>
              <a:t>https://www.insee.fr/fr/metadonnees/definition/c2249</a:t>
            </a:r>
          </a:p>
          <a:p>
            <a:r>
              <a:t>https://www.insee.fr/fr/metadonnees/definition/c1816</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Les principaux agents économiques </a:t>
            </a:r>
          </a:p>
          <a:p>
            <a:r>
              <a:t>Ne pas présenter ces exemples comme des catégories exclusives : un artisan peut fabriquer et vendre ; une entreprise industrielle peut proposer aussi des services. Le commerce produit un service de distribution, même quand le commerçant ne transforme pas physiquement le produit. Indépendant désigne une situation professionnelle, et non un secteur d’activité. Insister sur la proximité avec les DNMADE : un céramiste, un designer d’objet et un concepteur d’espace participent tous à la production, sous des formes différentes. Une entreprise n’est pas nécessairement une grande usine ni une organisation employant de nombreux salariés.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Les principaux agents économiques </a:t>
            </a:r>
          </a:p>
          <a:p>
            <a:r>
              <a:t>C. Les administrations publiques — environ 4 minutes. Expliquer que l’État n’est qu’une composante de cet ensemble : ajouter les communes, départements, régions et organismes de sécurité sociale. Leurs ressources reposent principalement sur des prélèvements obligatoires. Distinguer trois rôles : fournir des services comme l’enseignement public ; redistribuer par les prestations ; encadrer par des règles. Un service non marchand est fourni gratuitement ou à un prix économiquement non significatif : il mobilise pourtant des salariés, des bâtiments et du matériel. Exemple de design : une commune achète une prestation de scénographie à une entreprise pour une exposition accessible gratuitement. La prestation vendue à la commune est marchande ; l’accès à l’exposition peut être non marchand.</a:t>
            </a:r>
          </a:p>
          <a:p>
            <a:r>
              <a:t>[Sources]</a:t>
            </a:r>
          </a:p>
          <a:p>
            <a:r>
              <a:t>https://www.insee.fr/fr/metadonnees/definition/c2249</a:t>
            </a:r>
          </a:p>
          <a:p>
            <a:r>
              <a:t>https://www.insee.fr/fr/metadonnees/definition/c1816</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Les principaux agents économiques </a:t>
            </a:r>
          </a:p>
          <a:p>
            <a:r>
              <a:t>D. Les institutions financières — environ 3 minutes. Partir des usages connus : compte bancaire, virement, carte et emprunt. Les banques assurent les paiements et participent au financement. Les institutions financières comprennent également d’autres organismes, notamment les assurances et les fonds d’investissement, dont les fonctions diffèrent. Expliquer qu’un prêt engage l’emprunteur à rembourser selon des conditions convenues, avec des intérêts. Ne pas dire que les banques ne peuvent prêter que l’épargne collectée auparavant : le crédit bancaire peut créer de la monnaie scripturale. Ce mécanisme et ses limites seront étudiés dans le cours sur le financement. Ici, l’objectif est uniquement d’identifier le rôle des banques dans le circuit.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Les principaux agents économiques </a:t>
            </a:r>
          </a:p>
          <a:p>
            <a:r>
              <a:t>E. Le reste du monde — environ 2 minutes. Se placer du point de vue de l’économie française : cette catégorie rassemble les agents non résidents qui ont des relations avec les résidents. Ce n’est ni une entreprise géante ni un acteur qui prend une décision unique. Le critère est la résidence économique, pas la nationalité. Exemple : un atelier français achète une machine à un fournisseur installé en Italie ; il importe. Il vend ensuite des pièces à une galerie installée en Belgique ; il exporte. Les échanges internationaux ne portent pas seulement sur des objets : une prestation de conception peut également être exportée. Mentionner que des relations financières existent aussi, sans les développer.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Les principaux agents économiques </a:t>
            </a:r>
          </a:p>
          <a:p>
            <a:r>
              <a:t>F. Une mise en perspective — environ 3 minutes. Distinguer une fonction économique et un classement statistique. Dans le langage courant, on dit qu’un designer agit comme consommateur dans sa vie personnelle et comme entrepreneur dans son activité professionnelle. Cela ne signifie pas qu’il change de secteur institutionnel à chaque achat : les entrepreneurs individuels sont généralement inclus dans le secteur des ménages. Une société constituée séparément relève d’un autre classement. Indiquer également que notre grille introductive n’est pas exhaustive : les institutions sans but lucratif au service des ménages, comme certaines associations non marchandes, forment un groupe distinct. Ne pas développer les sigles ni les cas limites. Transition : un classement n’enferme donc pas un agent dans une seule fonction.</a:t>
            </a:r>
          </a:p>
          <a:p>
            <a:r>
              <a:t>[Sources]</a:t>
            </a:r>
          </a:p>
          <a:p>
            <a:r>
              <a:t>https://www.insee.fr/fr/metadonnees/definition/c1875</a:t>
            </a:r>
          </a:p>
          <a:p>
            <a:r>
              <a:t>https://www.insee.fr/fr/metadonnees/definition/c1814</a:t>
            </a:r>
          </a:p>
          <a:p>
            <a:r>
              <a:t>https://www.insee.fr/fr/statistiques/6793606?sommaire=6793644</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II. Les fonctions économiques des agents 23–32 min</a:t>
            </a:r>
          </a:p>
          <a:p>
            <a:r>
              <a:t>A. Produire et consommer — environ 3 minutes. Reprendre la production avec les exemples de l’atelier et du lycée public. Ne pas assimiler production et fabrication d’objets : un cours ou une étude d’aménagement sont des services. Introduire une distinction utile : la consommation finale satisfait directement un besoin ; la consommation intermédiaire est utilisée ou transformée pendant la production. L’argile employée pour fabriquer un bol est une consommation intermédiaire de l’atelier ; le repas du céramiste relève de sa consommation finale. Le four sert pendant plusieurs cycles de production : son acquisition relève de l’investissement. Cette distinction prépare la suite sans entrer dans les calculs comptables.</a:t>
            </a:r>
          </a:p>
          <a:p>
            <a:r>
              <a:t>[Sources]</a:t>
            </a:r>
          </a:p>
          <a:p>
            <a:r>
              <a:t>https://www.insee.fr/fr/metadonnees/definition/c2249</a:t>
            </a:r>
          </a:p>
          <a:p>
            <a:r>
              <a:t>https://www.insee.fr/fr/metadonnees/definition/c1816</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II. Les fonctions économiques des agents </a:t>
            </a:r>
          </a:p>
          <a:p>
            <a:r>
              <a:t>B. Épargner et investir — environ 3 minutes. Définir l’épargne comme la part non consommée du revenu disponible sur une période. Elle peut servir de précaution ou préparer une dépense future ; elle n’est pas nécessairement conservée en billets. Pour ce cours, centrer l’investissement sur l’acquisition de moyens durables de production : four, machine de découpe, matériel informatique. Un logiciel utilisé durablement peut également relever d’un investissement : tout investissement n’est pas une machine. Expliquer la différence entre le sens courant d’investir en Bourse et l’investissement productif étudié ici. Les administrations peuvent aussi investir, par exemple dans un bâtiment scolaire. L’achat de logement par les ménages constitue également un investissement en comptabilité nationale.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III. Les relations entre les agents économiques 32–41 min</a:t>
            </a:r>
          </a:p>
          <a:p>
            <a:r>
              <a:t>A. L’interdépendance — environ 3 minutes. Présenter chaque relation comme réciproque. Les ménages fournissent du travail et constituent une clientèle ; les entreprises versent des revenus et proposent des biens et services. Ne pas réduire tous les emplois aux entreprises privées : les administrations emploient aussi. Les banques ont des clients mais utilisent elles-mêmes du travail et des prestations informatiques. Les administrations prélèvent des ressources et fournissent des services ; elles sont également clientes des entreprises. Insister sur les échanges entre entreprises, essentiels pour le design : matériaux, transport, sous-traitance et distribution. Aucun agent ne dispose seul de toutes les ressources nécessaires à son activité.</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III. Les relations entre les agents économiques </a:t>
            </a:r>
          </a:p>
          <a:p>
            <a:r>
              <a:t>B. Fil rouge expliqué par l’enseignant — environ 3 minutes. Décrire un atelier fictif fabriquant des luminaires : il commande des matériaux, paie un fournisseur d’énergie, emploie un salarié et vend à des particuliers ainsi qu’à des professionnels. Il utilise une banque, paie des prélèvements et bénéficie d’infrastructures publiques. Il peut importer un composant ou exporter une création. Raconter le parcours d’une commande depuis sa conception jusqu’au paiement, en nommant les agents à chaque étape. Les galeristes et boutiques sont des entreprises, même lorsqu’ils sont clients de l’atelier. Variante orale céramique : remplacer le luminaire par un vase ; variante espace : une prestation d’aménagement. Conserver un seul fil rouge principal pour éviter la dispersion.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III. Les relations entre les agents économiques </a:t>
            </a:r>
          </a:p>
          <a:p>
            <a:r>
              <a:t>C. La propagation des décisions — environ 3 minutes. Expliquer à l’oral la chaîne : une hausse des commandes peut conduire à commander davantage de matériaux ; les fournisseurs sont alors concernés à leur tour. Si l’atelier dispose de capacités inutilisées, il peut augmenter la production sans investir immédiatement. S’il est déjà à pleine capacité, il peut envisager un recrutement, de la sous-traitance ou une machine. Ces conséquences ne sont pas automatiques : elles dépendent de la durée anticipée de la hausse et des ressources disponibles. Éviter toute promesse mécanique d’emplois ou de croissance. Transition : pour représenter précisément ces relations, les économistes distinguent ce qui circule et dans quel sens.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D3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49298F0-531E-450D-930C-1346D112598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9DD4CD"/>
                </a:solidFill>
                <a:latin typeface="Arial"/>
                <a:ea typeface="Arial"/>
                <a:cs typeface="Arial"/>
              </a:defRPr>
            </a:pPr>
            <a:r>
              <a:rPr sz="1350" b="1">
                <a:solidFill>
                  <a:srgbClr val="9DD4CD"/>
                </a:solidFill>
                <a:latin typeface="Arial"/>
                <a:ea typeface="Arial"/>
                <a:cs typeface="Arial"/>
              </a:rPr>
              <a:t>DNMADE 1  /  ÉCONOMIE</a:t>
            </a:r>
          </a:p>
        </p:txBody>
      </p:sp>
      <p:sp>
        <p:nvSpPr>
          <p:cNvPr id="2" name="Rectangle 1">
            <a:extLst>
              <a:ext uri="{FF2B5EF4-FFF2-40B4-BE49-F238E27FC236}">
                <a16:creationId xmlns:a16="http://schemas.microsoft.com/office/drawing/2014/main" id="{4FF0E091-919B-41B7-B6A0-F74D7CA22A3B}"/>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9DD4CD"/>
                </a:solidFill>
                <a:latin typeface="Arial"/>
                <a:ea typeface="Arial"/>
                <a:cs typeface="Arial"/>
              </a:defRPr>
            </a:pPr>
            <a:r>
              <a:rPr sz="1350" b="0">
                <a:solidFill>
                  <a:srgbClr val="9DD4CD"/>
                </a:solidFill>
                <a:latin typeface="Arial"/>
                <a:ea typeface="Arial"/>
                <a:cs typeface="Arial"/>
              </a:rPr>
              <a:t>01</a:t>
            </a:r>
          </a:p>
        </p:txBody>
      </p:sp>
      <p:sp>
        <p:nvSpPr>
          <p:cNvPr id="3" name="Rectangle 2">
            <a:extLst>
              <a:ext uri="{FF2B5EF4-FFF2-40B4-BE49-F238E27FC236}">
                <a16:creationId xmlns:a16="http://schemas.microsoft.com/office/drawing/2014/main" id="{8C432A0D-7A67-4911-BF62-2DCB82A1BB34}"/>
              </a:ext>
            </a:extLst>
          </p:cNvPr>
          <p:cNvSpPr>
            <a:spLocks noGrp="1"/>
          </p:cNvSpPr>
          <p:nvPr/>
        </p:nvSpPr>
        <p:spPr>
          <a:xfrm>
            <a:off x="609600" y="1847850"/>
            <a:ext cx="10953750" cy="2286000"/>
          </a:xfrm>
          <a:prstGeom prst="rect">
            <a:avLst/>
          </a:prstGeom>
          <a:noFill/>
          <a:ln w="0">
            <a:noFill/>
          </a:ln>
        </p:spPr>
        <p:txBody>
          <a:bodyPr lIns="0" tIns="0" rIns="0" bIns="0" anchor="t"/>
          <a:lstStyle/>
          <a:p>
            <a:pPr>
              <a:buNone/>
              <a:defRPr sz="5250" b="0">
                <a:solidFill>
                  <a:srgbClr val="F7F3EB"/>
                </a:solidFill>
                <a:latin typeface="Arial"/>
                <a:ea typeface="Arial"/>
                <a:cs typeface="Arial"/>
              </a:defRPr>
            </a:pPr>
            <a:r>
              <a:rPr sz="5250" b="0">
                <a:solidFill>
                  <a:srgbClr val="F7F3EB"/>
                </a:solidFill>
                <a:latin typeface="Arial"/>
                <a:ea typeface="Arial"/>
                <a:cs typeface="Arial"/>
              </a:rPr>
              <a:t>Les agents économiques</a:t>
            </a:r>
          </a:p>
          <a:p>
            <a:pPr>
              <a:buNone/>
              <a:defRPr sz="5250" b="0">
                <a:solidFill>
                  <a:srgbClr val="F7F3EB"/>
                </a:solidFill>
                <a:latin typeface="Arial"/>
                <a:ea typeface="Arial"/>
                <a:cs typeface="Arial"/>
              </a:defRPr>
            </a:pPr>
            <a:r>
              <a:rPr sz="5250" b="0">
                <a:solidFill>
                  <a:srgbClr val="F7F3EB"/>
                </a:solidFill>
                <a:latin typeface="Arial"/>
                <a:ea typeface="Arial"/>
                <a:cs typeface="Arial"/>
              </a:rPr>
              <a:t>et leurs rôles</a:t>
            </a:r>
          </a:p>
        </p:txBody>
      </p:sp>
      <p:sp>
        <p:nvSpPr>
          <p:cNvPr id="4" name="Rectangle 3">
            <a:extLst>
              <a:ext uri="{FF2B5EF4-FFF2-40B4-BE49-F238E27FC236}">
                <a16:creationId xmlns:a16="http://schemas.microsoft.com/office/drawing/2014/main" id="{ECE567C1-4602-4799-813A-EC40B0B5FFB4}"/>
              </a:ext>
            </a:extLst>
          </p:cNvPr>
          <p:cNvSpPr>
            <a:spLocks noGrp="1"/>
          </p:cNvSpPr>
          <p:nvPr/>
        </p:nvSpPr>
        <p:spPr>
          <a:xfrm>
            <a:off x="609600" y="4819650"/>
            <a:ext cx="9525000" cy="1000125"/>
          </a:xfrm>
          <a:prstGeom prst="rect">
            <a:avLst/>
          </a:prstGeom>
          <a:noFill/>
          <a:ln w="0">
            <a:noFill/>
          </a:ln>
        </p:spPr>
        <p:txBody>
          <a:bodyPr lIns="0" tIns="0" rIns="0" bIns="0" anchor="t"/>
          <a:lstStyle/>
          <a:p>
            <a:pPr>
              <a:buNone/>
              <a:defRPr sz="2100" b="0">
                <a:solidFill>
                  <a:srgbClr val="9DD4CD"/>
                </a:solidFill>
                <a:latin typeface="Arial"/>
                <a:ea typeface="Arial"/>
                <a:cs typeface="Arial"/>
              </a:defRPr>
            </a:pPr>
            <a:r>
              <a:rPr sz="2100" b="0">
                <a:solidFill>
                  <a:srgbClr val="9DD4CD"/>
                </a:solidFill>
                <a:latin typeface="Arial"/>
                <a:ea typeface="Arial"/>
                <a:cs typeface="Arial"/>
              </a:rPr>
              <a:t>DNMADE 1 · Économie &amp; marketing</a:t>
            </a:r>
          </a:p>
          <a:p>
            <a:pPr>
              <a:buNone/>
              <a:defRPr sz="2100" b="0">
                <a:solidFill>
                  <a:srgbClr val="9DD4CD"/>
                </a:solidFill>
                <a:latin typeface="Arial"/>
                <a:ea typeface="Arial"/>
                <a:cs typeface="Arial"/>
              </a:defRPr>
            </a:pPr>
            <a:r>
              <a:rPr sz="2100" b="0">
                <a:solidFill>
                  <a:srgbClr val="9DD4CD"/>
                </a:solidFill>
                <a:latin typeface="Arial"/>
                <a:ea typeface="Arial"/>
                <a:cs typeface="Arial"/>
              </a:rPr>
              <a:t>Cours 1 · Semestre 1</a:t>
            </a:r>
          </a:p>
        </p:txBody>
      </p:sp>
      <p:sp>
        <p:nvSpPr>
          <p:cNvPr id="6" name="Rectangle 5">
            <a:extLst>
              <a:ext uri="{FF2B5EF4-FFF2-40B4-BE49-F238E27FC236}">
                <a16:creationId xmlns:a16="http://schemas.microsoft.com/office/drawing/2014/main" id="{70808F47-D7E4-4F06-AC9E-33A7EEE4F117}"/>
              </a:ext>
            </a:extLst>
          </p:cNvPr>
          <p:cNvSpPr>
            <a:spLocks noGrp="1"/>
          </p:cNvSpPr>
          <p:nvPr/>
        </p:nvSpPr>
        <p:spPr>
          <a:xfrm>
            <a:off x="609600" y="1419225"/>
            <a:ext cx="1714500" cy="57150"/>
          </a:xfrm>
          <a:prstGeom prst="rect">
            <a:avLst/>
          </a:prstGeom>
          <a:solidFill>
            <a:srgbClr val="BE603E"/>
          </a:solidFill>
          <a:ln w="0">
            <a:noFill/>
          </a:ln>
        </p:spPr>
      </p:sp>
      <p:sp>
        <p:nvSpPr>
          <p:cNvPr id="7" name="Rectangle 6">
            <a:extLst>
              <a:ext uri="{FF2B5EF4-FFF2-40B4-BE49-F238E27FC236}">
                <a16:creationId xmlns:a16="http://schemas.microsoft.com/office/drawing/2014/main" id="{8FD65496-2440-495A-872A-2CF12B04100C}"/>
              </a:ext>
            </a:extLst>
          </p:cNvPr>
          <p:cNvSpPr>
            <a:spLocks noGrp="1"/>
          </p:cNvSpPr>
          <p:nvPr/>
        </p:nvSpPr>
        <p:spPr>
          <a:xfrm>
            <a:off x="609600" y="4448175"/>
            <a:ext cx="10972800" cy="9525"/>
          </a:xfrm>
          <a:prstGeom prst="rect">
            <a:avLst/>
          </a:prstGeom>
          <a:solidFill>
            <a:srgbClr val="46606B"/>
          </a:solidFill>
          <a:ln w="0">
            <a:noFill/>
          </a:ln>
        </p:spPr>
      </p:sp>
    </p:spTree>
    <p:extLst>
      <p:ext uri="{BB962C8B-B14F-4D97-AF65-F5344CB8AC3E}">
        <p14:creationId xmlns:p14="http://schemas.microsoft.com/office/powerpoint/2010/main" val="173944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8DC295-BC03-4D0C-9741-00465C811DBC}"/>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2EEFB5B0-C6DF-43DA-BD4B-193F38DDF65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02</a:t>
            </a:r>
          </a:p>
        </p:txBody>
      </p:sp>
      <p:sp>
        <p:nvSpPr>
          <p:cNvPr id="3" name="Rectangle 2">
            <a:extLst>
              <a:ext uri="{FF2B5EF4-FFF2-40B4-BE49-F238E27FC236}">
                <a16:creationId xmlns:a16="http://schemas.microsoft.com/office/drawing/2014/main" id="{C9A998BB-7D60-4300-90E5-B8814B3C3F02}"/>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 agent économique prend des décisions</a:t>
            </a:r>
          </a:p>
        </p:txBody>
      </p:sp>
      <p:sp>
        <p:nvSpPr>
          <p:cNvPr id="4" name="Rectangle 3">
            <a:extLst>
              <a:ext uri="{FF2B5EF4-FFF2-40B4-BE49-F238E27FC236}">
                <a16:creationId xmlns:a16="http://schemas.microsoft.com/office/drawing/2014/main" id="{CD23D005-23AC-4056-AB54-DFA7869B906E}"/>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Une unité de décision</a:t>
            </a:r>
          </a:p>
        </p:txBody>
      </p:sp>
      <p:sp>
        <p:nvSpPr>
          <p:cNvPr id="5" name="Rectangle 4">
            <a:extLst>
              <a:ext uri="{FF2B5EF4-FFF2-40B4-BE49-F238E27FC236}">
                <a16:creationId xmlns:a16="http://schemas.microsoft.com/office/drawing/2014/main" id="{D7A6E4A6-F1DE-4D8A-B214-17E81C986620}"/>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Une personne ou une organisation qui participe à la vie économique.</a:t>
            </a:r>
          </a:p>
        </p:txBody>
      </p:sp>
      <p:sp>
        <p:nvSpPr>
          <p:cNvPr id="6" name="Rectangle 5">
            <a:extLst>
              <a:ext uri="{FF2B5EF4-FFF2-40B4-BE49-F238E27FC236}">
                <a16:creationId xmlns:a16="http://schemas.microsoft.com/office/drawing/2014/main" id="{928A2651-2B72-4479-9F27-758BC5DA6D0C}"/>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opérations économiques</a:t>
            </a:r>
          </a:p>
        </p:txBody>
      </p:sp>
      <p:sp>
        <p:nvSpPr>
          <p:cNvPr id="7" name="Rectangle 6">
            <a:extLst>
              <a:ext uri="{FF2B5EF4-FFF2-40B4-BE49-F238E27FC236}">
                <a16:creationId xmlns:a16="http://schemas.microsoft.com/office/drawing/2014/main" id="{C8377B2E-6391-4E90-9C56-73A0DB0BE6FD}"/>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Produire, acheter, travailler, épargner, investir ou financer.</a:t>
            </a:r>
          </a:p>
        </p:txBody>
      </p:sp>
      <p:sp>
        <p:nvSpPr>
          <p:cNvPr id="8" name="Rectangle 7">
            <a:extLst>
              <a:ext uri="{FF2B5EF4-FFF2-40B4-BE49-F238E27FC236}">
                <a16:creationId xmlns:a16="http://schemas.microsoft.com/office/drawing/2014/main" id="{3677CE2D-3E41-4D79-8857-571870D79ED4}"/>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On regroupe les agents pour rendre l’économie lisible.</a:t>
            </a:r>
          </a:p>
        </p:txBody>
      </p:sp>
      <p:sp>
        <p:nvSpPr>
          <p:cNvPr id="10" name="Rectangle 9">
            <a:extLst>
              <a:ext uri="{FF2B5EF4-FFF2-40B4-BE49-F238E27FC236}">
                <a16:creationId xmlns:a16="http://schemas.microsoft.com/office/drawing/2014/main" id="{70A17D45-639A-473C-ABA2-2C0587CA2D9A}"/>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C7F155A2-A7E1-450C-8B47-E452AF8F8D37}"/>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22D3EE70-DC8E-42CA-93E5-31E79DA5B918}"/>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651437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9870CE-C735-4209-999C-345E86370BC3}"/>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0DDD9C49-8E7B-453C-93AA-AB4416F6B0EA}"/>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03</a:t>
            </a:r>
          </a:p>
        </p:txBody>
      </p:sp>
      <p:sp>
        <p:nvSpPr>
          <p:cNvPr id="3" name="Rectangle 2">
            <a:extLst>
              <a:ext uri="{FF2B5EF4-FFF2-40B4-BE49-F238E27FC236}">
                <a16:creationId xmlns:a16="http://schemas.microsoft.com/office/drawing/2014/main" id="{B9AE575F-A7B4-4CD2-8887-14227879393A}"/>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ménages</a:t>
            </a:r>
          </a:p>
        </p:txBody>
      </p:sp>
      <p:sp>
        <p:nvSpPr>
          <p:cNvPr id="4" name="Rectangle 3">
            <a:extLst>
              <a:ext uri="{FF2B5EF4-FFF2-40B4-BE49-F238E27FC236}">
                <a16:creationId xmlns:a16="http://schemas.microsoft.com/office/drawing/2014/main" id="{83FF8C9F-EF63-493F-90C6-E5B8071CE70D}"/>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Consommer</a:t>
            </a:r>
          </a:p>
        </p:txBody>
      </p:sp>
      <p:sp>
        <p:nvSpPr>
          <p:cNvPr id="5" name="Rectangle 4">
            <a:extLst>
              <a:ext uri="{FF2B5EF4-FFF2-40B4-BE49-F238E27FC236}">
                <a16:creationId xmlns:a16="http://schemas.microsoft.com/office/drawing/2014/main" id="{58ACA108-A6DC-43DD-86F5-C3E6789F88CC}"/>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Personnes considérées seules ou en groupe dans leur vie économique.</a:t>
            </a:r>
          </a:p>
        </p:txBody>
      </p:sp>
      <p:sp>
        <p:nvSpPr>
          <p:cNvPr id="6" name="Rectangle 5">
            <a:extLst>
              <a:ext uri="{FF2B5EF4-FFF2-40B4-BE49-F238E27FC236}">
                <a16:creationId xmlns:a16="http://schemas.microsoft.com/office/drawing/2014/main" id="{3123CAB4-1B5E-498D-A5CC-794A5441992D}"/>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Travailler et épargner</a:t>
            </a:r>
          </a:p>
        </p:txBody>
      </p:sp>
      <p:sp>
        <p:nvSpPr>
          <p:cNvPr id="7" name="Rectangle 6">
            <a:extLst>
              <a:ext uri="{FF2B5EF4-FFF2-40B4-BE49-F238E27FC236}">
                <a16:creationId xmlns:a16="http://schemas.microsoft.com/office/drawing/2014/main" id="{1AAA0E32-440B-429E-B6E9-ECCD39446C1E}"/>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Ils perçoivent des revenus, consomment et peuvent en conserver une partie.</a:t>
            </a:r>
          </a:p>
        </p:txBody>
      </p:sp>
      <p:sp>
        <p:nvSpPr>
          <p:cNvPr id="8" name="Rectangle 7">
            <a:extLst>
              <a:ext uri="{FF2B5EF4-FFF2-40B4-BE49-F238E27FC236}">
                <a16:creationId xmlns:a16="http://schemas.microsoft.com/office/drawing/2014/main" id="{476113ED-A9E9-404B-B047-D29477A54929}"/>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Un ménage peut être constitué d’une seule personne.</a:t>
            </a:r>
          </a:p>
        </p:txBody>
      </p:sp>
      <p:sp>
        <p:nvSpPr>
          <p:cNvPr id="10" name="Rectangle 9">
            <a:extLst>
              <a:ext uri="{FF2B5EF4-FFF2-40B4-BE49-F238E27FC236}">
                <a16:creationId xmlns:a16="http://schemas.microsoft.com/office/drawing/2014/main" id="{AD6902F2-277D-4785-BFB6-73A00172D390}"/>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8472DB4D-CF56-480E-8794-0C109C3F7FDB}"/>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D7A7438F-63AA-40F8-BE4D-E82649D1F80C}"/>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843786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04</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entreprises produisent pour vendre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biens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Mobilier, luminaires, pièces en céramique…</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services</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Conception d’un espace, conseil, scénographie…</a:t>
            </a:r>
          </a:p>
        </p:txBody>
      </p:sp>
      <p:sp>
        <p:nvSpPr>
          <p:cNvPr id="8" name="Rectangle 7">
            <a:extLst>
              <a:ext uri="{FF2B5EF4-FFF2-40B4-BE49-F238E27FC236}">
                <a16:creationId xmlns:a16="http://schemas.microsoft.com/office/drawing/2014/main" id="{C4913D1F-B60A-4242-9F82-DBCE5EC122F7}"/>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La production marchande comprend des biens et des services.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424326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E2BB2D-0222-406F-93B2-D40DEEF348E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BB832C43-488C-41D6-A8E9-F6964A0F367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05</a:t>
            </a:r>
          </a:p>
        </p:txBody>
      </p:sp>
      <p:sp>
        <p:nvSpPr>
          <p:cNvPr id="3" name="Rectangle 2">
            <a:extLst>
              <a:ext uri="{FF2B5EF4-FFF2-40B4-BE49-F238E27FC236}">
                <a16:creationId xmlns:a16="http://schemas.microsoft.com/office/drawing/2014/main" id="{A41C73DA-5812-4276-BCD9-A1B839BD4265}"/>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Des entreprises très diverses</a:t>
            </a:r>
          </a:p>
        </p:txBody>
      </p:sp>
      <p:sp>
        <p:nvSpPr>
          <p:cNvPr id="4" name="Rectangle 3">
            <a:extLst>
              <a:ext uri="{FF2B5EF4-FFF2-40B4-BE49-F238E27FC236}">
                <a16:creationId xmlns:a16="http://schemas.microsoft.com/office/drawing/2014/main" id="{B753A499-ADCF-462A-8E51-1D26FD403267}"/>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Industrie</a:t>
            </a:r>
          </a:p>
        </p:txBody>
      </p:sp>
      <p:sp>
        <p:nvSpPr>
          <p:cNvPr id="5" name="Rectangle 4">
            <a:extLst>
              <a:ext uri="{FF2B5EF4-FFF2-40B4-BE49-F238E27FC236}">
                <a16:creationId xmlns:a16="http://schemas.microsoft.com/office/drawing/2014/main" id="{1B165EEC-9614-408F-AF72-7E57E90C545E}"/>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Fabriquer des meubles en série.</a:t>
            </a:r>
          </a:p>
        </p:txBody>
      </p:sp>
      <p:sp>
        <p:nvSpPr>
          <p:cNvPr id="6" name="Rectangle 5">
            <a:extLst>
              <a:ext uri="{FF2B5EF4-FFF2-40B4-BE49-F238E27FC236}">
                <a16:creationId xmlns:a16="http://schemas.microsoft.com/office/drawing/2014/main" id="{EFC8B478-2E14-42E4-AF07-B6596BC02C88}"/>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Commerce</a:t>
            </a:r>
          </a:p>
        </p:txBody>
      </p:sp>
      <p:sp>
        <p:nvSpPr>
          <p:cNvPr id="7" name="Rectangle 6">
            <a:extLst>
              <a:ext uri="{FF2B5EF4-FFF2-40B4-BE49-F238E27FC236}">
                <a16:creationId xmlns:a16="http://schemas.microsoft.com/office/drawing/2014/main" id="{07DD3AE8-4B5D-4FAB-9943-A2B54C1E2150}"/>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Acheter et revendre des objets.</a:t>
            </a:r>
          </a:p>
        </p:txBody>
      </p:sp>
      <p:sp>
        <p:nvSpPr>
          <p:cNvPr id="8" name="Rectangle 7">
            <a:extLst>
              <a:ext uri="{FF2B5EF4-FFF2-40B4-BE49-F238E27FC236}">
                <a16:creationId xmlns:a16="http://schemas.microsoft.com/office/drawing/2014/main" id="{D91A52DA-3306-4ED0-992F-A3850358F671}"/>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Services</a:t>
            </a:r>
          </a:p>
        </p:txBody>
      </p:sp>
      <p:sp>
        <p:nvSpPr>
          <p:cNvPr id="9" name="Rectangle 8">
            <a:extLst>
              <a:ext uri="{FF2B5EF4-FFF2-40B4-BE49-F238E27FC236}">
                <a16:creationId xmlns:a16="http://schemas.microsoft.com/office/drawing/2014/main" id="{93F183E7-3123-4C81-A122-F1A2A585444A}"/>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Concevoir un aménagement.</a:t>
            </a:r>
          </a:p>
        </p:txBody>
      </p:sp>
      <p:sp>
        <p:nvSpPr>
          <p:cNvPr id="10" name="Rectangle 9">
            <a:extLst>
              <a:ext uri="{FF2B5EF4-FFF2-40B4-BE49-F238E27FC236}">
                <a16:creationId xmlns:a16="http://schemas.microsoft.com/office/drawing/2014/main" id="{326FF2A2-671B-45B7-B6DF-1CA33BFE66C4}"/>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Artisanat</a:t>
            </a:r>
          </a:p>
        </p:txBody>
      </p:sp>
      <p:sp>
        <p:nvSpPr>
          <p:cNvPr id="11" name="Rectangle 10">
            <a:extLst>
              <a:ext uri="{FF2B5EF4-FFF2-40B4-BE49-F238E27FC236}">
                <a16:creationId xmlns:a16="http://schemas.microsoft.com/office/drawing/2014/main" id="{3FB49FE6-23E0-4FC3-86BF-E599463117FA}"/>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Fabriquer des pièces en atelier.</a:t>
            </a:r>
          </a:p>
        </p:txBody>
      </p:sp>
      <p:sp>
        <p:nvSpPr>
          <p:cNvPr id="12" name="Rectangle 11">
            <a:extLst>
              <a:ext uri="{FF2B5EF4-FFF2-40B4-BE49-F238E27FC236}">
                <a16:creationId xmlns:a16="http://schemas.microsoft.com/office/drawing/2014/main" id="{CB158AE3-1528-48E2-B1AF-94CD8E8CF6A6}"/>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Un indépendant peut exercer une activité productive à lui seul.</a:t>
            </a:r>
          </a:p>
        </p:txBody>
      </p:sp>
      <p:sp>
        <p:nvSpPr>
          <p:cNvPr id="14" name="Rectangle 13">
            <a:extLst>
              <a:ext uri="{FF2B5EF4-FFF2-40B4-BE49-F238E27FC236}">
                <a16:creationId xmlns:a16="http://schemas.microsoft.com/office/drawing/2014/main" id="{089458AE-A14D-43C1-9030-8DEEA9459D8F}"/>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8B994BF5-FDB4-4FB2-BD66-171FCFF6CB86}"/>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3634F357-104D-4F0A-BC36-121BEF2A26E7}"/>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01741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627716-DF30-4C47-8A1D-168C867AB45B}"/>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4B7D8B27-F404-4B06-A639-0D22A36DF3AC}"/>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06</a:t>
            </a:r>
          </a:p>
        </p:txBody>
      </p:sp>
      <p:sp>
        <p:nvSpPr>
          <p:cNvPr id="3" name="Rectangle 2">
            <a:extLst>
              <a:ext uri="{FF2B5EF4-FFF2-40B4-BE49-F238E27FC236}">
                <a16:creationId xmlns:a16="http://schemas.microsoft.com/office/drawing/2014/main" id="{824A3510-E4AD-4E9E-9F4E-375291B83373}"/>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administrations publiques</a:t>
            </a:r>
          </a:p>
        </p:txBody>
      </p:sp>
      <p:sp>
        <p:nvSpPr>
          <p:cNvPr id="4" name="Rectangle 3">
            <a:extLst>
              <a:ext uri="{FF2B5EF4-FFF2-40B4-BE49-F238E27FC236}">
                <a16:creationId xmlns:a16="http://schemas.microsoft.com/office/drawing/2014/main" id="{A38F79F3-E5A6-41F6-BA37-18DB47E6A283}"/>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Qui ?</a:t>
            </a:r>
          </a:p>
        </p:txBody>
      </p:sp>
      <p:sp>
        <p:nvSpPr>
          <p:cNvPr id="5" name="Rectangle 4">
            <a:extLst>
              <a:ext uri="{FF2B5EF4-FFF2-40B4-BE49-F238E27FC236}">
                <a16:creationId xmlns:a16="http://schemas.microsoft.com/office/drawing/2014/main" id="{923CD65E-A030-454F-BCCA-EDF67C3AD3D1}"/>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État</a:t>
            </a:r>
          </a:p>
          <a:p>
            <a:pPr>
              <a:buNone/>
              <a:defRPr sz="2250" b="0">
                <a:solidFill>
                  <a:srgbClr val="142D39"/>
                </a:solidFill>
                <a:latin typeface="Arial"/>
                <a:ea typeface="Arial"/>
                <a:cs typeface="Arial"/>
              </a:defRPr>
            </a:pPr>
            <a:r>
              <a:rPr sz="2250" b="0">
                <a:solidFill>
                  <a:srgbClr val="142D39"/>
                </a:solidFill>
                <a:latin typeface="Arial"/>
                <a:ea typeface="Arial"/>
                <a:cs typeface="Arial"/>
              </a:rPr>
              <a:t>Collectivités territoriales</a:t>
            </a:r>
          </a:p>
          <a:p>
            <a:pPr>
              <a:buNone/>
              <a:defRPr sz="2250" b="0">
                <a:solidFill>
                  <a:srgbClr val="142D39"/>
                </a:solidFill>
                <a:latin typeface="Arial"/>
                <a:ea typeface="Arial"/>
                <a:cs typeface="Arial"/>
              </a:defRPr>
            </a:pPr>
            <a:r>
              <a:rPr sz="2250" b="0">
                <a:solidFill>
                  <a:srgbClr val="142D39"/>
                </a:solidFill>
                <a:latin typeface="Arial"/>
                <a:ea typeface="Arial"/>
                <a:cs typeface="Arial"/>
              </a:rPr>
              <a:t>Organismes de sécurité sociale</a:t>
            </a:r>
          </a:p>
        </p:txBody>
      </p:sp>
      <p:sp>
        <p:nvSpPr>
          <p:cNvPr id="6" name="Rectangle 5">
            <a:extLst>
              <a:ext uri="{FF2B5EF4-FFF2-40B4-BE49-F238E27FC236}">
                <a16:creationId xmlns:a16="http://schemas.microsoft.com/office/drawing/2014/main" id="{C98AD656-09A9-460B-B71A-3011412B12C1}"/>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Pour quoi faire ?</a:t>
            </a:r>
          </a:p>
        </p:txBody>
      </p:sp>
      <p:sp>
        <p:nvSpPr>
          <p:cNvPr id="7" name="Rectangle 6">
            <a:extLst>
              <a:ext uri="{FF2B5EF4-FFF2-40B4-BE49-F238E27FC236}">
                <a16:creationId xmlns:a16="http://schemas.microsoft.com/office/drawing/2014/main" id="{9593A9D8-42A0-4E57-BAC7-0CE482B1ABFA}"/>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Produire des services non marchands</a:t>
            </a:r>
          </a:p>
          <a:p>
            <a:pPr>
              <a:buNone/>
              <a:defRPr sz="2250" b="0">
                <a:solidFill>
                  <a:srgbClr val="142D39"/>
                </a:solidFill>
                <a:latin typeface="Arial"/>
                <a:ea typeface="Arial"/>
                <a:cs typeface="Arial"/>
              </a:defRPr>
            </a:pPr>
            <a:r>
              <a:rPr sz="2250" b="0">
                <a:solidFill>
                  <a:srgbClr val="142D39"/>
                </a:solidFill>
                <a:latin typeface="Arial"/>
                <a:ea typeface="Arial"/>
                <a:cs typeface="Arial"/>
              </a:rPr>
              <a:t>Redistribuer les revenus</a:t>
            </a:r>
          </a:p>
          <a:p>
            <a:pPr>
              <a:buNone/>
              <a:defRPr sz="2250" b="0">
                <a:solidFill>
                  <a:srgbClr val="142D39"/>
                </a:solidFill>
                <a:latin typeface="Arial"/>
                <a:ea typeface="Arial"/>
                <a:cs typeface="Arial"/>
              </a:defRPr>
            </a:pPr>
            <a:r>
              <a:rPr sz="2250" b="0">
                <a:solidFill>
                  <a:srgbClr val="142D39"/>
                </a:solidFill>
                <a:latin typeface="Arial"/>
                <a:ea typeface="Arial"/>
                <a:cs typeface="Arial"/>
              </a:rPr>
              <a:t>Encadrer l’activité économique</a:t>
            </a:r>
          </a:p>
        </p:txBody>
      </p:sp>
      <p:sp>
        <p:nvSpPr>
          <p:cNvPr id="8" name="Rectangle 7">
            <a:extLst>
              <a:ext uri="{FF2B5EF4-FFF2-40B4-BE49-F238E27FC236}">
                <a16:creationId xmlns:a16="http://schemas.microsoft.com/office/drawing/2014/main" id="{83CE19E1-A5D9-48C0-A4C9-BCE6AFFF14DF}"/>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Un service gratuit pour l’usager a un coût de production.</a:t>
            </a:r>
          </a:p>
        </p:txBody>
      </p:sp>
      <p:sp>
        <p:nvSpPr>
          <p:cNvPr id="10" name="Rectangle 9">
            <a:extLst>
              <a:ext uri="{FF2B5EF4-FFF2-40B4-BE49-F238E27FC236}">
                <a16:creationId xmlns:a16="http://schemas.microsoft.com/office/drawing/2014/main" id="{5CACC4EA-8832-4341-B749-D254A6996FCD}"/>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CF781EC-80C6-47C6-94D3-5C4C4E958CEB}"/>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03970AD8-AD05-4E38-AA12-0BCA24A21327}"/>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262452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324FA8E-C043-4E9B-8E6E-96E443437AF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129750E7-7C0E-4BD1-9C34-F371D14AD6F1}"/>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07</a:t>
            </a:r>
          </a:p>
        </p:txBody>
      </p:sp>
      <p:sp>
        <p:nvSpPr>
          <p:cNvPr id="3" name="Rectangle 2">
            <a:extLst>
              <a:ext uri="{FF2B5EF4-FFF2-40B4-BE49-F238E27FC236}">
                <a16:creationId xmlns:a16="http://schemas.microsoft.com/office/drawing/2014/main" id="{65C12179-A967-4ADE-8021-E190A0174A2C}"/>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institutions financières</a:t>
            </a:r>
          </a:p>
        </p:txBody>
      </p:sp>
      <p:sp>
        <p:nvSpPr>
          <p:cNvPr id="4" name="Rectangle 3">
            <a:extLst>
              <a:ext uri="{FF2B5EF4-FFF2-40B4-BE49-F238E27FC236}">
                <a16:creationId xmlns:a16="http://schemas.microsoft.com/office/drawing/2014/main" id="{428C681A-E4F8-49D6-91EC-630F60F1150B}"/>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Les banques</a:t>
            </a:r>
          </a:p>
        </p:txBody>
      </p:sp>
      <p:sp>
        <p:nvSpPr>
          <p:cNvPr id="5" name="Rectangle 4">
            <a:extLst>
              <a:ext uri="{FF2B5EF4-FFF2-40B4-BE49-F238E27FC236}">
                <a16:creationId xmlns:a16="http://schemas.microsoft.com/office/drawing/2014/main" id="{87F36E06-06D1-4DF1-9117-46F293F2F01E}"/>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Gérer les comptes et les paiements</a:t>
            </a:r>
          </a:p>
          <a:p>
            <a:pPr>
              <a:buNone/>
              <a:defRPr sz="2250" b="0">
                <a:solidFill>
                  <a:srgbClr val="142D39"/>
                </a:solidFill>
                <a:latin typeface="Arial"/>
                <a:ea typeface="Arial"/>
                <a:cs typeface="Arial"/>
              </a:defRPr>
            </a:pPr>
            <a:r>
              <a:rPr sz="2250" b="0">
                <a:solidFill>
                  <a:srgbClr val="142D39"/>
                </a:solidFill>
                <a:latin typeface="Arial"/>
                <a:ea typeface="Arial"/>
                <a:cs typeface="Arial"/>
              </a:rPr>
              <a:t>Recevoir des dépôts</a:t>
            </a:r>
          </a:p>
          <a:p>
            <a:pPr>
              <a:buNone/>
              <a:defRPr sz="2250" b="0">
                <a:solidFill>
                  <a:srgbClr val="142D39"/>
                </a:solidFill>
                <a:latin typeface="Arial"/>
                <a:ea typeface="Arial"/>
                <a:cs typeface="Arial"/>
              </a:defRPr>
            </a:pPr>
            <a:r>
              <a:rPr sz="2250" b="0">
                <a:solidFill>
                  <a:srgbClr val="142D39"/>
                </a:solidFill>
                <a:latin typeface="Arial"/>
                <a:ea typeface="Arial"/>
                <a:cs typeface="Arial"/>
              </a:rPr>
              <a:t>Accorder des crédits</a:t>
            </a:r>
          </a:p>
        </p:txBody>
      </p:sp>
      <p:sp>
        <p:nvSpPr>
          <p:cNvPr id="6" name="Rectangle 5">
            <a:extLst>
              <a:ext uri="{FF2B5EF4-FFF2-40B4-BE49-F238E27FC236}">
                <a16:creationId xmlns:a16="http://schemas.microsoft.com/office/drawing/2014/main" id="{DF7CE051-51BA-43A3-8CD9-CB0632C13CE1}"/>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 financement</a:t>
            </a:r>
          </a:p>
        </p:txBody>
      </p:sp>
      <p:sp>
        <p:nvSpPr>
          <p:cNvPr id="7" name="Rectangle 6">
            <a:extLst>
              <a:ext uri="{FF2B5EF4-FFF2-40B4-BE49-F238E27FC236}">
                <a16:creationId xmlns:a16="http://schemas.microsoft.com/office/drawing/2014/main" id="{D077A72B-7ACC-4C68-A920-DB39E5D06A18}"/>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Permettre de disposer de ressources pour un projet ou une dépense.</a:t>
            </a:r>
          </a:p>
        </p:txBody>
      </p:sp>
      <p:sp>
        <p:nvSpPr>
          <p:cNvPr id="8" name="Rectangle 7">
            <a:extLst>
              <a:ext uri="{FF2B5EF4-FFF2-40B4-BE49-F238E27FC236}">
                <a16:creationId xmlns:a16="http://schemas.microsoft.com/office/drawing/2014/main" id="{8898D295-1527-42BC-AC0A-2219B00E5276}"/>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Exemple : un atelier emprunte pour acheter un four.</a:t>
            </a:r>
          </a:p>
        </p:txBody>
      </p:sp>
      <p:sp>
        <p:nvSpPr>
          <p:cNvPr id="10" name="Rectangle 9">
            <a:extLst>
              <a:ext uri="{FF2B5EF4-FFF2-40B4-BE49-F238E27FC236}">
                <a16:creationId xmlns:a16="http://schemas.microsoft.com/office/drawing/2014/main" id="{50F5F30C-66D7-48C8-8726-2A57ADFB2CE5}"/>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B8753A6B-B052-4D9E-BD9E-0AC43B49AA2D}"/>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E097974B-E9D6-4EC0-B2A9-7C7027691870}"/>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050685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150D0A-F3ED-404D-9D9A-017F742F5878}"/>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1DDF781F-6D69-4E6A-A10E-3EE0AC8B9E23}"/>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08</a:t>
            </a:r>
          </a:p>
        </p:txBody>
      </p:sp>
      <p:sp>
        <p:nvSpPr>
          <p:cNvPr id="3" name="Rectangle 2">
            <a:extLst>
              <a:ext uri="{FF2B5EF4-FFF2-40B4-BE49-F238E27FC236}">
                <a16:creationId xmlns:a16="http://schemas.microsoft.com/office/drawing/2014/main" id="{6A6F48ED-3AF2-4826-9723-B668021201FC}"/>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 reste du monde</a:t>
            </a:r>
          </a:p>
        </p:txBody>
      </p:sp>
      <p:sp>
        <p:nvSpPr>
          <p:cNvPr id="4" name="Rectangle 3">
            <a:extLst>
              <a:ext uri="{FF2B5EF4-FFF2-40B4-BE49-F238E27FC236}">
                <a16:creationId xmlns:a16="http://schemas.microsoft.com/office/drawing/2014/main" id="{1CFA6848-EDE8-4DB5-8C12-B171938E1E2D}"/>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Importer</a:t>
            </a:r>
          </a:p>
        </p:txBody>
      </p:sp>
      <p:sp>
        <p:nvSpPr>
          <p:cNvPr id="5" name="Rectangle 4">
            <a:extLst>
              <a:ext uri="{FF2B5EF4-FFF2-40B4-BE49-F238E27FC236}">
                <a16:creationId xmlns:a16="http://schemas.microsoft.com/office/drawing/2014/main" id="{48D9461D-0E02-4586-9D35-6FE165026998}"/>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Acheter des biens ou des services à des agents non résidents.</a:t>
            </a:r>
          </a:p>
        </p:txBody>
      </p:sp>
      <p:sp>
        <p:nvSpPr>
          <p:cNvPr id="6" name="Rectangle 5">
            <a:extLst>
              <a:ext uri="{FF2B5EF4-FFF2-40B4-BE49-F238E27FC236}">
                <a16:creationId xmlns:a16="http://schemas.microsoft.com/office/drawing/2014/main" id="{1621BF95-320B-4647-82C3-64E1D4EA8C7A}"/>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Exporter</a:t>
            </a:r>
          </a:p>
        </p:txBody>
      </p:sp>
      <p:sp>
        <p:nvSpPr>
          <p:cNvPr id="7" name="Rectangle 6">
            <a:extLst>
              <a:ext uri="{FF2B5EF4-FFF2-40B4-BE49-F238E27FC236}">
                <a16:creationId xmlns:a16="http://schemas.microsoft.com/office/drawing/2014/main" id="{E0835B94-ED25-477C-9F4F-F4568F23FB91}"/>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Vendre des biens ou des services à des agents non résidents.</a:t>
            </a:r>
          </a:p>
        </p:txBody>
      </p:sp>
      <p:sp>
        <p:nvSpPr>
          <p:cNvPr id="8" name="Rectangle 7">
            <a:extLst>
              <a:ext uri="{FF2B5EF4-FFF2-40B4-BE49-F238E27FC236}">
                <a16:creationId xmlns:a16="http://schemas.microsoft.com/office/drawing/2014/main" id="{6A1BC9D9-D9DA-48A4-BB64-94C450650238}"/>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Le reste du monde regroupe les partenaires économiques non résidents.</a:t>
            </a:r>
          </a:p>
        </p:txBody>
      </p:sp>
      <p:sp>
        <p:nvSpPr>
          <p:cNvPr id="10" name="Rectangle 9">
            <a:extLst>
              <a:ext uri="{FF2B5EF4-FFF2-40B4-BE49-F238E27FC236}">
                <a16:creationId xmlns:a16="http://schemas.microsoft.com/office/drawing/2014/main" id="{F80CBBB3-6A85-4127-9C48-512D6FE88462}"/>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230596CC-FAC1-4C6C-81EC-1772BA722F0E}"/>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1CA3051A-3128-445C-B26F-FE2AB018BA15}"/>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713373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D3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28B960-068B-4799-819B-BC28B5C5FD63}"/>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9DD4CD"/>
                </a:solidFill>
                <a:latin typeface="Arial"/>
                <a:ea typeface="Arial"/>
                <a:cs typeface="Arial"/>
              </a:defRPr>
            </a:pPr>
            <a:r>
              <a:rPr sz="1350" b="1">
                <a:solidFill>
                  <a:srgbClr val="9DD4CD"/>
                </a:solidFill>
                <a:latin typeface="Arial"/>
                <a:ea typeface="Arial"/>
                <a:cs typeface="Arial"/>
              </a:rPr>
              <a:t>DNMADE 1  /  ÉCONOMIE</a:t>
            </a:r>
          </a:p>
        </p:txBody>
      </p:sp>
      <p:sp>
        <p:nvSpPr>
          <p:cNvPr id="2" name="Rectangle 1">
            <a:extLst>
              <a:ext uri="{FF2B5EF4-FFF2-40B4-BE49-F238E27FC236}">
                <a16:creationId xmlns:a16="http://schemas.microsoft.com/office/drawing/2014/main" id="{F987FC15-1C6C-4B99-8C6E-CA6D15B55137}"/>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9DD4CD"/>
                </a:solidFill>
                <a:latin typeface="Arial"/>
                <a:ea typeface="Arial"/>
                <a:cs typeface="Arial"/>
              </a:defRPr>
            </a:pPr>
            <a:r>
              <a:rPr sz="1350" b="0">
                <a:solidFill>
                  <a:srgbClr val="9DD4CD"/>
                </a:solidFill>
                <a:latin typeface="Arial"/>
                <a:ea typeface="Arial"/>
                <a:cs typeface="Arial"/>
              </a:rPr>
              <a:t>09</a:t>
            </a:r>
          </a:p>
        </p:txBody>
      </p:sp>
      <p:sp>
        <p:nvSpPr>
          <p:cNvPr id="3" name="Rectangle 2">
            <a:extLst>
              <a:ext uri="{FF2B5EF4-FFF2-40B4-BE49-F238E27FC236}">
                <a16:creationId xmlns:a16="http://schemas.microsoft.com/office/drawing/2014/main" id="{7A5AFF5A-CC10-4560-A176-926EB47457DC}"/>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F7F3EB"/>
                </a:solidFill>
                <a:latin typeface="Arial"/>
                <a:ea typeface="Arial"/>
                <a:cs typeface="Arial"/>
              </a:defRPr>
            </a:pPr>
            <a:r>
              <a:rPr sz="3450" b="1">
                <a:solidFill>
                  <a:srgbClr val="F7F3EB"/>
                </a:solidFill>
                <a:latin typeface="Arial"/>
                <a:ea typeface="Arial"/>
                <a:cs typeface="Arial"/>
              </a:rPr>
              <a:t>Une classification simplifiée</a:t>
            </a:r>
          </a:p>
        </p:txBody>
      </p:sp>
      <p:sp>
        <p:nvSpPr>
          <p:cNvPr id="4" name="Rectangle 3">
            <a:extLst>
              <a:ext uri="{FF2B5EF4-FFF2-40B4-BE49-F238E27FC236}">
                <a16:creationId xmlns:a16="http://schemas.microsoft.com/office/drawing/2014/main" id="{E4C82C99-E279-47D5-AD11-8E17C1FE42BB}"/>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9DD4CD"/>
                </a:solidFill>
                <a:latin typeface="Arial"/>
                <a:ea typeface="Arial"/>
                <a:cs typeface="Arial"/>
              </a:defRPr>
            </a:pPr>
            <a:r>
              <a:rPr sz="2400" b="1">
                <a:solidFill>
                  <a:srgbClr val="9DD4CD"/>
                </a:solidFill>
                <a:latin typeface="Arial"/>
                <a:ea typeface="Arial"/>
                <a:cs typeface="Arial"/>
              </a:rPr>
              <a:t>Plusieurs fonctions</a:t>
            </a:r>
          </a:p>
        </p:txBody>
      </p:sp>
      <p:sp>
        <p:nvSpPr>
          <p:cNvPr id="5" name="Rectangle 4">
            <a:extLst>
              <a:ext uri="{FF2B5EF4-FFF2-40B4-BE49-F238E27FC236}">
                <a16:creationId xmlns:a16="http://schemas.microsoft.com/office/drawing/2014/main" id="{CEBCB2CB-664E-4AD3-8D50-6AF4209707C8}"/>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F7F3EB"/>
                </a:solidFill>
                <a:latin typeface="Arial"/>
                <a:ea typeface="Arial"/>
                <a:cs typeface="Arial"/>
              </a:defRPr>
            </a:pPr>
            <a:r>
              <a:rPr sz="2250" b="0">
                <a:solidFill>
                  <a:srgbClr val="F7F3EB"/>
                </a:solidFill>
                <a:latin typeface="Arial"/>
                <a:ea typeface="Arial"/>
                <a:cs typeface="Arial"/>
              </a:rPr>
              <a:t>Un designer indépendant produit, consomme et peut épargner.</a:t>
            </a:r>
          </a:p>
        </p:txBody>
      </p:sp>
      <p:sp>
        <p:nvSpPr>
          <p:cNvPr id="6" name="Rectangle 5">
            <a:extLst>
              <a:ext uri="{FF2B5EF4-FFF2-40B4-BE49-F238E27FC236}">
                <a16:creationId xmlns:a16="http://schemas.microsoft.com/office/drawing/2014/main" id="{2A1379A3-8026-428B-8D8F-FF89B69CD192}"/>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9DD4CD"/>
                </a:solidFill>
                <a:latin typeface="Arial"/>
                <a:ea typeface="Arial"/>
                <a:cs typeface="Arial"/>
              </a:defRPr>
            </a:pPr>
            <a:r>
              <a:rPr sz="2400" b="1">
                <a:solidFill>
                  <a:srgbClr val="9DD4CD"/>
                </a:solidFill>
                <a:latin typeface="Arial"/>
                <a:ea typeface="Arial"/>
                <a:cs typeface="Arial"/>
              </a:rPr>
              <a:t>Un classement statistique</a:t>
            </a:r>
          </a:p>
        </p:txBody>
      </p:sp>
      <p:sp>
        <p:nvSpPr>
          <p:cNvPr id="7" name="Rectangle 6">
            <a:extLst>
              <a:ext uri="{FF2B5EF4-FFF2-40B4-BE49-F238E27FC236}">
                <a16:creationId xmlns:a16="http://schemas.microsoft.com/office/drawing/2014/main" id="{9BF11D33-854D-45CB-9D3B-B2FEF1A73914}"/>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F7F3EB"/>
                </a:solidFill>
                <a:latin typeface="Arial"/>
                <a:ea typeface="Arial"/>
                <a:cs typeface="Arial"/>
              </a:defRPr>
            </a:pPr>
            <a:r>
              <a:rPr sz="2250" b="0">
                <a:solidFill>
                  <a:srgbClr val="F7F3EB"/>
                </a:solidFill>
                <a:latin typeface="Arial"/>
                <a:ea typeface="Arial"/>
                <a:cs typeface="Arial"/>
              </a:rPr>
              <a:t>Les entrepreneurs individuels sont généralement rattachés aux ménages en comptabilité nationale.</a:t>
            </a:r>
          </a:p>
        </p:txBody>
      </p:sp>
      <p:sp>
        <p:nvSpPr>
          <p:cNvPr id="8" name="Rectangle 7">
            <a:extLst>
              <a:ext uri="{FF2B5EF4-FFF2-40B4-BE49-F238E27FC236}">
                <a16:creationId xmlns:a16="http://schemas.microsoft.com/office/drawing/2014/main" id="{F7B8E708-F87E-4B74-974B-C9286BD4A5C7}"/>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142D39"/>
                </a:solidFill>
                <a:latin typeface="Arial"/>
                <a:ea typeface="Arial"/>
                <a:cs typeface="Arial"/>
              </a:defRPr>
            </a:pPr>
            <a:r>
              <a:rPr sz="1950" b="1">
                <a:solidFill>
                  <a:srgbClr val="142D39"/>
                </a:solidFill>
                <a:latin typeface="Arial"/>
                <a:ea typeface="Arial"/>
                <a:cs typeface="Arial"/>
              </a:rPr>
              <a:t>Les associations non marchandes constituent aussi un groupe distinct.</a:t>
            </a:r>
          </a:p>
        </p:txBody>
      </p:sp>
      <p:sp>
        <p:nvSpPr>
          <p:cNvPr id="10" name="Rectangle 9">
            <a:extLst>
              <a:ext uri="{FF2B5EF4-FFF2-40B4-BE49-F238E27FC236}">
                <a16:creationId xmlns:a16="http://schemas.microsoft.com/office/drawing/2014/main" id="{187E8466-B566-421B-80D4-CA84E2238AD2}"/>
              </a:ext>
            </a:extLst>
          </p:cNvPr>
          <p:cNvSpPr>
            <a:spLocks noGrp="1"/>
          </p:cNvSpPr>
          <p:nvPr/>
        </p:nvSpPr>
        <p:spPr>
          <a:xfrm>
            <a:off x="609600" y="5619750"/>
            <a:ext cx="10972800" cy="790575"/>
          </a:xfrm>
          <a:prstGeom prst="rect">
            <a:avLst/>
          </a:prstGeom>
          <a:solidFill>
            <a:srgbClr val="9DD4CD"/>
          </a:solidFill>
          <a:ln w="0">
            <a:noFill/>
          </a:ln>
        </p:spPr>
      </p:sp>
      <p:sp>
        <p:nvSpPr>
          <p:cNvPr id="11" name="Rectangle 10">
            <a:extLst>
              <a:ext uri="{FF2B5EF4-FFF2-40B4-BE49-F238E27FC236}">
                <a16:creationId xmlns:a16="http://schemas.microsoft.com/office/drawing/2014/main" id="{52712153-AAF8-4173-BE8C-3914903CDD0F}"/>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0010F49A-DCB3-4ECE-8321-F28747816C00}"/>
              </a:ext>
            </a:extLst>
          </p:cNvPr>
          <p:cNvSpPr>
            <a:spLocks noGrp="1"/>
          </p:cNvSpPr>
          <p:nvPr/>
        </p:nvSpPr>
        <p:spPr>
          <a:xfrm>
            <a:off x="6000750" y="2295525"/>
            <a:ext cx="9525" cy="2857500"/>
          </a:xfrm>
          <a:prstGeom prst="rect">
            <a:avLst/>
          </a:prstGeom>
          <a:solidFill>
            <a:srgbClr val="42616A"/>
          </a:solidFill>
          <a:ln w="0">
            <a:noFill/>
          </a:ln>
        </p:spPr>
      </p:sp>
    </p:spTree>
    <p:extLst>
      <p:ext uri="{BB962C8B-B14F-4D97-AF65-F5344CB8AC3E}">
        <p14:creationId xmlns:p14="http://schemas.microsoft.com/office/powerpoint/2010/main" val="1011204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E315FE6-2192-41F2-8E82-204C5B3E565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42D9C41F-AA35-458D-94D4-5A6CFDA86431}"/>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10</a:t>
            </a:r>
          </a:p>
        </p:txBody>
      </p:sp>
      <p:sp>
        <p:nvSpPr>
          <p:cNvPr id="3" name="Rectangle 2">
            <a:extLst>
              <a:ext uri="{FF2B5EF4-FFF2-40B4-BE49-F238E27FC236}">
                <a16:creationId xmlns:a16="http://schemas.microsoft.com/office/drawing/2014/main" id="{E64EFA02-0A1D-4AD1-94D4-F3317A499CB2}"/>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Produire et consommer</a:t>
            </a:r>
          </a:p>
        </p:txBody>
      </p:sp>
      <p:sp>
        <p:nvSpPr>
          <p:cNvPr id="4" name="Rectangle 3">
            <a:extLst>
              <a:ext uri="{FF2B5EF4-FFF2-40B4-BE49-F238E27FC236}">
                <a16:creationId xmlns:a16="http://schemas.microsoft.com/office/drawing/2014/main" id="{C4A7D21A-BD09-443A-8893-D2E391E4C62F}"/>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Produire</a:t>
            </a:r>
          </a:p>
        </p:txBody>
      </p:sp>
      <p:sp>
        <p:nvSpPr>
          <p:cNvPr id="5" name="Rectangle 4">
            <a:extLst>
              <a:ext uri="{FF2B5EF4-FFF2-40B4-BE49-F238E27FC236}">
                <a16:creationId xmlns:a16="http://schemas.microsoft.com/office/drawing/2014/main" id="{EE30280E-CCC7-4A38-808A-53A5098D3A8F}"/>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Créer des biens ou fournir des services en mobilisant des ressources.</a:t>
            </a:r>
          </a:p>
        </p:txBody>
      </p:sp>
      <p:sp>
        <p:nvSpPr>
          <p:cNvPr id="6" name="Rectangle 5">
            <a:extLst>
              <a:ext uri="{FF2B5EF4-FFF2-40B4-BE49-F238E27FC236}">
                <a16:creationId xmlns:a16="http://schemas.microsoft.com/office/drawing/2014/main" id="{20875AEC-6798-4F22-B0EA-F9E1C599F06A}"/>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Consommer</a:t>
            </a:r>
          </a:p>
        </p:txBody>
      </p:sp>
      <p:sp>
        <p:nvSpPr>
          <p:cNvPr id="7" name="Rectangle 6">
            <a:extLst>
              <a:ext uri="{FF2B5EF4-FFF2-40B4-BE49-F238E27FC236}">
                <a16:creationId xmlns:a16="http://schemas.microsoft.com/office/drawing/2014/main" id="{1955ED07-954D-4FC6-AA58-9017975AF62B}"/>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Utiliser des biens ou des services pour satisfaire des besoins.</a:t>
            </a:r>
          </a:p>
        </p:txBody>
      </p:sp>
      <p:sp>
        <p:nvSpPr>
          <p:cNvPr id="8" name="Rectangle 7">
            <a:extLst>
              <a:ext uri="{FF2B5EF4-FFF2-40B4-BE49-F238E27FC236}">
                <a16:creationId xmlns:a16="http://schemas.microsoft.com/office/drawing/2014/main" id="{068652C4-8227-4AFA-9F7C-E0E9E7433599}"/>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Les entreprises et les administrations produisent, selon des modalités différentes.</a:t>
            </a:r>
          </a:p>
        </p:txBody>
      </p:sp>
      <p:sp>
        <p:nvSpPr>
          <p:cNvPr id="10" name="Rectangle 9">
            <a:extLst>
              <a:ext uri="{FF2B5EF4-FFF2-40B4-BE49-F238E27FC236}">
                <a16:creationId xmlns:a16="http://schemas.microsoft.com/office/drawing/2014/main" id="{AFC40EC6-A8B5-4CAF-98CF-68727B18B21B}"/>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8F241191-86E9-4375-A20C-75C0AD44F960}"/>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D22F9ED4-E105-4C11-8631-05931CD05D8D}"/>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232052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35BF3A9-D2EE-46C9-B9E0-29EC05FE2AEC}"/>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0F07F285-B3EB-4340-956A-10753C1B97B5}"/>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11</a:t>
            </a:r>
          </a:p>
        </p:txBody>
      </p:sp>
      <p:sp>
        <p:nvSpPr>
          <p:cNvPr id="3" name="Rectangle 2">
            <a:extLst>
              <a:ext uri="{FF2B5EF4-FFF2-40B4-BE49-F238E27FC236}">
                <a16:creationId xmlns:a16="http://schemas.microsoft.com/office/drawing/2014/main" id="{8F7562EA-01B1-486A-9A19-6867B8C999C6}"/>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Épargner et investir</a:t>
            </a:r>
          </a:p>
        </p:txBody>
      </p:sp>
      <p:sp>
        <p:nvSpPr>
          <p:cNvPr id="4" name="Rectangle 3">
            <a:extLst>
              <a:ext uri="{FF2B5EF4-FFF2-40B4-BE49-F238E27FC236}">
                <a16:creationId xmlns:a16="http://schemas.microsoft.com/office/drawing/2014/main" id="{038B874E-3F56-4FEA-ACA4-90C3D1DD9AB6}"/>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Épargner</a:t>
            </a:r>
          </a:p>
        </p:txBody>
      </p:sp>
      <p:sp>
        <p:nvSpPr>
          <p:cNvPr id="5" name="Rectangle 4">
            <a:extLst>
              <a:ext uri="{FF2B5EF4-FFF2-40B4-BE49-F238E27FC236}">
                <a16:creationId xmlns:a16="http://schemas.microsoft.com/office/drawing/2014/main" id="{0D13A233-E421-4F93-A8CD-4F295FCA4C6B}"/>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Conserver la part du revenu disponible qui n’est pas consommée.</a:t>
            </a:r>
          </a:p>
        </p:txBody>
      </p:sp>
      <p:sp>
        <p:nvSpPr>
          <p:cNvPr id="6" name="Rectangle 5">
            <a:extLst>
              <a:ext uri="{FF2B5EF4-FFF2-40B4-BE49-F238E27FC236}">
                <a16:creationId xmlns:a16="http://schemas.microsoft.com/office/drawing/2014/main" id="{1AE47ABE-C7C5-4762-A6AB-BD7628AC768E}"/>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Investir</a:t>
            </a:r>
          </a:p>
        </p:txBody>
      </p:sp>
      <p:sp>
        <p:nvSpPr>
          <p:cNvPr id="7" name="Rectangle 6">
            <a:extLst>
              <a:ext uri="{FF2B5EF4-FFF2-40B4-BE49-F238E27FC236}">
                <a16:creationId xmlns:a16="http://schemas.microsoft.com/office/drawing/2014/main" id="{0A872ACB-2B80-4A0E-832D-20BCD9B4EAE4}"/>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Acquérir des moyens de production utilisés durablement.</a:t>
            </a:r>
          </a:p>
        </p:txBody>
      </p:sp>
      <p:sp>
        <p:nvSpPr>
          <p:cNvPr id="8" name="Rectangle 7">
            <a:extLst>
              <a:ext uri="{FF2B5EF4-FFF2-40B4-BE49-F238E27FC236}">
                <a16:creationId xmlns:a16="http://schemas.microsoft.com/office/drawing/2014/main" id="{968AD1A8-F6C7-45A2-871D-E68EC3A9DF71}"/>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Acheter un four : investir. Utiliser de l’argile : consommer pour produire.</a:t>
            </a:r>
          </a:p>
        </p:txBody>
      </p:sp>
      <p:sp>
        <p:nvSpPr>
          <p:cNvPr id="10" name="Rectangle 9">
            <a:extLst>
              <a:ext uri="{FF2B5EF4-FFF2-40B4-BE49-F238E27FC236}">
                <a16:creationId xmlns:a16="http://schemas.microsoft.com/office/drawing/2014/main" id="{B02C9A27-D157-4228-AD77-4DD67DFB4DD9}"/>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082D6523-D2B4-4518-99D7-3AC92081BF9B}"/>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8C82A313-9F6F-4568-BF42-043D6C0728A2}"/>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144290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D551932-575D-4DF4-90D0-41962C68FB0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7D7C1C4A-7774-486D-B3D0-15E3B42B5D95}"/>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13</a:t>
            </a:r>
          </a:p>
        </p:txBody>
      </p:sp>
      <p:sp>
        <p:nvSpPr>
          <p:cNvPr id="3" name="Rectangle 2">
            <a:extLst>
              <a:ext uri="{FF2B5EF4-FFF2-40B4-BE49-F238E27FC236}">
                <a16:creationId xmlns:a16="http://schemas.microsoft.com/office/drawing/2014/main" id="{AD4D1275-718E-4152-BA9D-E568FA192ECA}"/>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agents dépendent les uns des autres</a:t>
            </a:r>
          </a:p>
        </p:txBody>
      </p:sp>
      <p:sp>
        <p:nvSpPr>
          <p:cNvPr id="4" name="Rectangle 3">
            <a:extLst>
              <a:ext uri="{FF2B5EF4-FFF2-40B4-BE49-F238E27FC236}">
                <a16:creationId xmlns:a16="http://schemas.microsoft.com/office/drawing/2014/main" id="{5BC0C904-E69D-4DEC-880C-2B046A840535}"/>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Ménages et entreprises</a:t>
            </a:r>
          </a:p>
        </p:txBody>
      </p:sp>
      <p:sp>
        <p:nvSpPr>
          <p:cNvPr id="5" name="Rectangle 4">
            <a:extLst>
              <a:ext uri="{FF2B5EF4-FFF2-40B4-BE49-F238E27FC236}">
                <a16:creationId xmlns:a16="http://schemas.microsoft.com/office/drawing/2014/main" id="{6595ACD0-CD2B-4C4D-A52A-2A7C51114622}"/>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Travail, revenus et consommation.</a:t>
            </a:r>
          </a:p>
        </p:txBody>
      </p:sp>
      <p:sp>
        <p:nvSpPr>
          <p:cNvPr id="6" name="Rectangle 5">
            <a:extLst>
              <a:ext uri="{FF2B5EF4-FFF2-40B4-BE49-F238E27FC236}">
                <a16:creationId xmlns:a16="http://schemas.microsoft.com/office/drawing/2014/main" id="{61F66EE4-84AB-4834-B8F5-089929CF07C7}"/>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Entreprises et banques</a:t>
            </a:r>
          </a:p>
        </p:txBody>
      </p:sp>
      <p:sp>
        <p:nvSpPr>
          <p:cNvPr id="7" name="Rectangle 6">
            <a:extLst>
              <a:ext uri="{FF2B5EF4-FFF2-40B4-BE49-F238E27FC236}">
                <a16:creationId xmlns:a16="http://schemas.microsoft.com/office/drawing/2014/main" id="{723E69B2-3CC3-4F27-A045-393D76946968}"/>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Paiements et financement.</a:t>
            </a:r>
          </a:p>
        </p:txBody>
      </p:sp>
      <p:sp>
        <p:nvSpPr>
          <p:cNvPr id="8" name="Rectangle 7">
            <a:extLst>
              <a:ext uri="{FF2B5EF4-FFF2-40B4-BE49-F238E27FC236}">
                <a16:creationId xmlns:a16="http://schemas.microsoft.com/office/drawing/2014/main" id="{EEACC018-F16F-4B6C-83B8-2E77537D8666}"/>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Agents et administrations</a:t>
            </a:r>
          </a:p>
        </p:txBody>
      </p:sp>
      <p:sp>
        <p:nvSpPr>
          <p:cNvPr id="9" name="Rectangle 8">
            <a:extLst>
              <a:ext uri="{FF2B5EF4-FFF2-40B4-BE49-F238E27FC236}">
                <a16:creationId xmlns:a16="http://schemas.microsoft.com/office/drawing/2014/main" id="{0235662B-4347-4F2B-B36E-1FF20F18C002}"/>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Prélèvements, services et prestations.</a:t>
            </a:r>
          </a:p>
        </p:txBody>
      </p:sp>
      <p:sp>
        <p:nvSpPr>
          <p:cNvPr id="10" name="Rectangle 9">
            <a:extLst>
              <a:ext uri="{FF2B5EF4-FFF2-40B4-BE49-F238E27FC236}">
                <a16:creationId xmlns:a16="http://schemas.microsoft.com/office/drawing/2014/main" id="{17EBF832-28A4-46E5-B6D7-9D02619A1E7A}"/>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Résidents et reste du monde</a:t>
            </a:r>
          </a:p>
        </p:txBody>
      </p:sp>
      <p:sp>
        <p:nvSpPr>
          <p:cNvPr id="11" name="Rectangle 10">
            <a:extLst>
              <a:ext uri="{FF2B5EF4-FFF2-40B4-BE49-F238E27FC236}">
                <a16:creationId xmlns:a16="http://schemas.microsoft.com/office/drawing/2014/main" id="{5E8FFB31-46C4-4BB8-A0F5-D7C2020FA99B}"/>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Échanges de biens, services et capitaux.</a:t>
            </a:r>
          </a:p>
        </p:txBody>
      </p:sp>
      <p:sp>
        <p:nvSpPr>
          <p:cNvPr id="12" name="Rectangle 11">
            <a:extLst>
              <a:ext uri="{FF2B5EF4-FFF2-40B4-BE49-F238E27FC236}">
                <a16:creationId xmlns:a16="http://schemas.microsoft.com/office/drawing/2014/main" id="{0EC9AE05-0BE2-45B9-B654-EA1AFD79A6B4}"/>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Les entreprises ont aussi besoin d’autres entreprises : leurs fournisseurs.</a:t>
            </a:r>
          </a:p>
        </p:txBody>
      </p:sp>
      <p:sp>
        <p:nvSpPr>
          <p:cNvPr id="14" name="Rectangle 13">
            <a:extLst>
              <a:ext uri="{FF2B5EF4-FFF2-40B4-BE49-F238E27FC236}">
                <a16:creationId xmlns:a16="http://schemas.microsoft.com/office/drawing/2014/main" id="{D896C3C6-5C6F-4713-9303-D70245C8B48F}"/>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71024C1E-CC55-45DB-BA35-8F06F0CA987A}"/>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420E2FB3-1E6C-4876-9689-9C3B13BF182E}"/>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1280730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9044FC1-A27A-494E-8FA6-EB158A9C9CE2}"/>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3F86D5D9-EACE-44F8-AEF6-AEDF16E9EF9B}"/>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14</a:t>
            </a:r>
          </a:p>
        </p:txBody>
      </p:sp>
      <p:sp>
        <p:nvSpPr>
          <p:cNvPr id="3" name="Rectangle 2">
            <a:extLst>
              <a:ext uri="{FF2B5EF4-FFF2-40B4-BE49-F238E27FC236}">
                <a16:creationId xmlns:a16="http://schemas.microsoft.com/office/drawing/2014/main" id="{C9FB961A-F0D0-49FD-8EBE-3BFD679FB3B5}"/>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 atelier au cœur des échanges</a:t>
            </a:r>
          </a:p>
        </p:txBody>
      </p:sp>
      <p:sp>
        <p:nvSpPr>
          <p:cNvPr id="4" name="Rectangle 3">
            <a:extLst>
              <a:ext uri="{FF2B5EF4-FFF2-40B4-BE49-F238E27FC236}">
                <a16:creationId xmlns:a16="http://schemas.microsoft.com/office/drawing/2014/main" id="{A2933995-A772-4AA2-B479-F965A64B3B85}"/>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fournisseurs</a:t>
            </a:r>
          </a:p>
        </p:txBody>
      </p:sp>
      <p:sp>
        <p:nvSpPr>
          <p:cNvPr id="5" name="Rectangle 4">
            <a:extLst>
              <a:ext uri="{FF2B5EF4-FFF2-40B4-BE49-F238E27FC236}">
                <a16:creationId xmlns:a16="http://schemas.microsoft.com/office/drawing/2014/main" id="{40C5FDBC-072A-41E3-BE43-E862C264FDB5}"/>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Matériaux, énergie et équipements.</a:t>
            </a:r>
          </a:p>
        </p:txBody>
      </p:sp>
      <p:sp>
        <p:nvSpPr>
          <p:cNvPr id="6" name="Rectangle 5">
            <a:extLst>
              <a:ext uri="{FF2B5EF4-FFF2-40B4-BE49-F238E27FC236}">
                <a16:creationId xmlns:a16="http://schemas.microsoft.com/office/drawing/2014/main" id="{F1796AE1-2181-4AA3-B0D0-1DF235F6CB13}"/>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ménages</a:t>
            </a:r>
          </a:p>
        </p:txBody>
      </p:sp>
      <p:sp>
        <p:nvSpPr>
          <p:cNvPr id="7" name="Rectangle 6">
            <a:extLst>
              <a:ext uri="{FF2B5EF4-FFF2-40B4-BE49-F238E27FC236}">
                <a16:creationId xmlns:a16="http://schemas.microsoft.com/office/drawing/2014/main" id="{A6E83748-2399-456A-AC44-952080F60E88}"/>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Salariés et clients particuliers.</a:t>
            </a:r>
          </a:p>
        </p:txBody>
      </p:sp>
      <p:sp>
        <p:nvSpPr>
          <p:cNvPr id="8" name="Rectangle 7">
            <a:extLst>
              <a:ext uri="{FF2B5EF4-FFF2-40B4-BE49-F238E27FC236}">
                <a16:creationId xmlns:a16="http://schemas.microsoft.com/office/drawing/2014/main" id="{2E36DC45-615F-407A-B8D8-CDE515C14AD4}"/>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Banque et secteur public</a:t>
            </a:r>
          </a:p>
        </p:txBody>
      </p:sp>
      <p:sp>
        <p:nvSpPr>
          <p:cNvPr id="9" name="Rectangle 8">
            <a:extLst>
              <a:ext uri="{FF2B5EF4-FFF2-40B4-BE49-F238E27FC236}">
                <a16:creationId xmlns:a16="http://schemas.microsoft.com/office/drawing/2014/main" id="{A91B7746-09D2-4716-8900-5AAAE92078FD}"/>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Compte, crédit, prélèvements et services.</a:t>
            </a:r>
          </a:p>
        </p:txBody>
      </p:sp>
      <p:sp>
        <p:nvSpPr>
          <p:cNvPr id="10" name="Rectangle 9">
            <a:extLst>
              <a:ext uri="{FF2B5EF4-FFF2-40B4-BE49-F238E27FC236}">
                <a16:creationId xmlns:a16="http://schemas.microsoft.com/office/drawing/2014/main" id="{0C0E5E6B-1484-47C2-B675-D816E8849034}"/>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partenaires étrangers</a:t>
            </a:r>
          </a:p>
        </p:txBody>
      </p:sp>
      <p:sp>
        <p:nvSpPr>
          <p:cNvPr id="11" name="Rectangle 10">
            <a:extLst>
              <a:ext uri="{FF2B5EF4-FFF2-40B4-BE49-F238E27FC236}">
                <a16:creationId xmlns:a16="http://schemas.microsoft.com/office/drawing/2014/main" id="{C6930D41-5EFD-4F78-B425-2F9D5E178FBE}"/>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Achats et ventes au-delà des frontières.</a:t>
            </a:r>
          </a:p>
        </p:txBody>
      </p:sp>
      <p:sp>
        <p:nvSpPr>
          <p:cNvPr id="12" name="Rectangle 11">
            <a:extLst>
              <a:ext uri="{FF2B5EF4-FFF2-40B4-BE49-F238E27FC236}">
                <a16:creationId xmlns:a16="http://schemas.microsoft.com/office/drawing/2014/main" id="{21A1778C-8522-464C-BBA4-C73734526FE7}"/>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Exemple fictif : un atelier qui conçoit et vend des luminaires.</a:t>
            </a:r>
          </a:p>
        </p:txBody>
      </p:sp>
      <p:sp>
        <p:nvSpPr>
          <p:cNvPr id="14" name="Rectangle 13">
            <a:extLst>
              <a:ext uri="{FF2B5EF4-FFF2-40B4-BE49-F238E27FC236}">
                <a16:creationId xmlns:a16="http://schemas.microsoft.com/office/drawing/2014/main" id="{C359E548-2204-4672-A82D-F37A901246F8}"/>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D0259B2A-09F7-4BAE-9D2E-9E899549F65A}"/>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B8496199-5214-44A3-A8ED-0A5819CB0443}"/>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459595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65E2A4-ADBD-4E6F-9075-6EFE55CD070E}"/>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242BA6B3-33BF-40A2-884F-12C1E04149FF}"/>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15</a:t>
            </a:r>
          </a:p>
        </p:txBody>
      </p:sp>
      <p:sp>
        <p:nvSpPr>
          <p:cNvPr id="3" name="Rectangle 2">
            <a:extLst>
              <a:ext uri="{FF2B5EF4-FFF2-40B4-BE49-F238E27FC236}">
                <a16:creationId xmlns:a16="http://schemas.microsoft.com/office/drawing/2014/main" id="{C2C174E4-0CC5-493D-ADCB-35AF25DEDB5A}"/>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Une décision peut se transmettre</a:t>
            </a:r>
          </a:p>
        </p:txBody>
      </p:sp>
      <p:sp>
        <p:nvSpPr>
          <p:cNvPr id="4" name="Rectangle 3">
            <a:extLst>
              <a:ext uri="{FF2B5EF4-FFF2-40B4-BE49-F238E27FC236}">
                <a16:creationId xmlns:a16="http://schemas.microsoft.com/office/drawing/2014/main" id="{B2DF0060-9162-41E9-9BC6-5DEEF227A63B}"/>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Au départ</a:t>
            </a:r>
          </a:p>
        </p:txBody>
      </p:sp>
      <p:sp>
        <p:nvSpPr>
          <p:cNvPr id="5" name="Rectangle 4">
            <a:extLst>
              <a:ext uri="{FF2B5EF4-FFF2-40B4-BE49-F238E27FC236}">
                <a16:creationId xmlns:a16="http://schemas.microsoft.com/office/drawing/2014/main" id="{C6AEC102-57FC-42F4-B46C-1FC0C4B99A1A}"/>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L’atelier reçoit davantage de commandes.</a:t>
            </a:r>
          </a:p>
        </p:txBody>
      </p:sp>
      <p:sp>
        <p:nvSpPr>
          <p:cNvPr id="6" name="Rectangle 5">
            <a:extLst>
              <a:ext uri="{FF2B5EF4-FFF2-40B4-BE49-F238E27FC236}">
                <a16:creationId xmlns:a16="http://schemas.microsoft.com/office/drawing/2014/main" id="{875CD479-F506-4B1D-A253-44E82B9E6362}"/>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effets possibles</a:t>
            </a:r>
          </a:p>
        </p:txBody>
      </p:sp>
      <p:sp>
        <p:nvSpPr>
          <p:cNvPr id="7" name="Rectangle 6">
            <a:extLst>
              <a:ext uri="{FF2B5EF4-FFF2-40B4-BE49-F238E27FC236}">
                <a16:creationId xmlns:a16="http://schemas.microsoft.com/office/drawing/2014/main" id="{CD1A1D0E-C594-4085-AA33-352E885CF0F4}"/>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Plus d’achats de matériaux</a:t>
            </a:r>
          </a:p>
          <a:p>
            <a:pPr>
              <a:buNone/>
              <a:defRPr sz="2250" b="0">
                <a:solidFill>
                  <a:srgbClr val="142D39"/>
                </a:solidFill>
                <a:latin typeface="Arial"/>
                <a:ea typeface="Arial"/>
                <a:cs typeface="Arial"/>
              </a:defRPr>
            </a:pPr>
            <a:r>
              <a:rPr sz="2250" b="0">
                <a:solidFill>
                  <a:srgbClr val="142D39"/>
                </a:solidFill>
                <a:latin typeface="Arial"/>
                <a:ea typeface="Arial"/>
                <a:cs typeface="Arial"/>
              </a:rPr>
              <a:t>Davantage de travail</a:t>
            </a:r>
          </a:p>
          <a:p>
            <a:pPr>
              <a:buNone/>
              <a:defRPr sz="2250" b="0">
                <a:solidFill>
                  <a:srgbClr val="142D39"/>
                </a:solidFill>
                <a:latin typeface="Arial"/>
                <a:ea typeface="Arial"/>
                <a:cs typeface="Arial"/>
              </a:defRPr>
            </a:pPr>
            <a:r>
              <a:rPr sz="2250" b="0">
                <a:solidFill>
                  <a:srgbClr val="142D39"/>
                </a:solidFill>
                <a:latin typeface="Arial"/>
                <a:ea typeface="Arial"/>
                <a:cs typeface="Arial"/>
              </a:rPr>
              <a:t>Un besoin d’équipement ou de crédit</a:t>
            </a:r>
          </a:p>
        </p:txBody>
      </p:sp>
      <p:sp>
        <p:nvSpPr>
          <p:cNvPr id="8" name="Rectangle 7">
            <a:extLst>
              <a:ext uri="{FF2B5EF4-FFF2-40B4-BE49-F238E27FC236}">
                <a16:creationId xmlns:a16="http://schemas.microsoft.com/office/drawing/2014/main" id="{F9DDEE13-149B-443B-B1D4-51BCB68F4593}"/>
              </a:ext>
            </a:extLst>
          </p:cNvPr>
          <p:cNvSpPr>
            <a:spLocks noGrp="1"/>
          </p:cNvSpPr>
          <p:nvPr/>
        </p:nvSpPr>
        <p:spPr>
          <a:xfrm>
            <a:off x="809625" y="5781675"/>
            <a:ext cx="10287000" cy="571500"/>
          </a:xfrm>
          <a:prstGeom prst="rect">
            <a:avLst/>
          </a:prstGeom>
          <a:noFill/>
          <a:ln w="0">
            <a:noFill/>
          </a:ln>
        </p:spPr>
        <p:txBody>
          <a:bodyPr lIns="0" tIns="0" rIns="0" bIns="0" anchor="t"/>
          <a:lstStyle/>
          <a:p>
            <a:pPr>
              <a:buNone/>
              <a:defRPr sz="1950" b="1">
                <a:solidFill>
                  <a:srgbClr val="F7F3EB"/>
                </a:solidFill>
                <a:latin typeface="Arial"/>
                <a:ea typeface="Arial"/>
                <a:cs typeface="Arial"/>
              </a:defRPr>
            </a:pPr>
            <a:r>
              <a:rPr sz="1950" b="1">
                <a:solidFill>
                  <a:srgbClr val="F7F3EB"/>
                </a:solidFill>
                <a:latin typeface="Arial"/>
                <a:ea typeface="Arial"/>
                <a:cs typeface="Arial"/>
              </a:rPr>
              <a:t>L’effet dépend des stocks, des capacités disponibles et des choix de l’atelier.</a:t>
            </a:r>
          </a:p>
        </p:txBody>
      </p:sp>
      <p:sp>
        <p:nvSpPr>
          <p:cNvPr id="10" name="Rectangle 9">
            <a:extLst>
              <a:ext uri="{FF2B5EF4-FFF2-40B4-BE49-F238E27FC236}">
                <a16:creationId xmlns:a16="http://schemas.microsoft.com/office/drawing/2014/main" id="{94183652-691D-478C-A710-E31F5D30D199}"/>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887ED536-B5B5-48A3-B1E6-EA422A236209}"/>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D762EA82-2820-416F-890E-5BE0A80423A3}"/>
              </a:ext>
            </a:extLst>
          </p:cNvPr>
          <p:cNvSpPr>
            <a:spLocks noGrp="1"/>
          </p:cNvSpPr>
          <p:nvPr/>
        </p:nvSpPr>
        <p:spPr>
          <a:xfrm>
            <a:off x="6000750" y="2295525"/>
            <a:ext cx="9525" cy="2857500"/>
          </a:xfrm>
          <a:prstGeom prst="rect">
            <a:avLst/>
          </a:prstGeom>
          <a:solidFill>
            <a:srgbClr val="D6D4C9"/>
          </a:solidFill>
          <a:ln w="0">
            <a:noFill/>
          </a:ln>
        </p:spPr>
      </p:sp>
    </p:spTree>
    <p:extLst>
      <p:ext uri="{BB962C8B-B14F-4D97-AF65-F5344CB8AC3E}">
        <p14:creationId xmlns:p14="http://schemas.microsoft.com/office/powerpoint/2010/main" val="205316534"/>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2662</Words>
  <Application>Microsoft Macintosh PowerPoint</Application>
  <DocSecurity>0</DocSecurity>
  <PresentationFormat>Grand écran</PresentationFormat>
  <Paragraphs>185</Paragraphs>
  <Slides>14</Slides>
  <Notes>14</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14</vt:i4>
      </vt:variant>
    </vt:vector>
  </HeadingPairs>
  <TitlesOfParts>
    <vt:vector size="17" baseType="lpstr">
      <vt:lpstr>Arial</vt:lpstr>
      <vt:lpstr>Calibri</vt:lpstr>
      <vt:lpstr>ChatGPT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cp:lastModifiedBy>
  <cp:revision>1</cp:revision>
  <dcterms:created xsi:type="dcterms:W3CDTF">2026-09-07T18:09:31Z</dcterms:created>
  <dcterms:modified xsi:type="dcterms:W3CDTF">2026-09-15T06:10:29Z</dcterms:modified>
</cp:coreProperties>
</file>