
<file path=[Content_Types].xml><?xml version="1.0" encoding="utf-8"?>
<Types xmlns="http://schemas.openxmlformats.org/package/2006/content-types">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6" r:id="rId2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23"/>
    <p:restoredTop sz="94668"/>
  </p:normalViewPr>
  <p:slideViewPr>
    <p:cSldViewPr snapToGrid="0">
      <p:cViewPr varScale="1">
        <p:scale>
          <a:sx n="126" d="100"/>
          <a:sy n="126" d="100"/>
        </p:scale>
        <p:origin x="232"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Feuille_de_calcul_Microsoft_Excel.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fr-FR"/>
  <c:roundedCorners val="1"/>
  <c:style val="2"/>
  <c:chart>
    <c:autoTitleDeleted val="1"/>
    <c:plotArea>
      <c:layout/>
      <c:scatterChart>
        <c:scatterStyle val="lineMarker"/>
        <c:varyColors val="1"/>
        <c:ser>
          <c:idx val="0"/>
          <c:order val="0"/>
          <c:tx>
            <c:v>Demande</c:v>
          </c:tx>
          <c:spPr>
            <a:ln w="38100">
              <a:solidFill>
                <a:srgbClr val="BE603E"/>
              </a:solidFill>
            </a:ln>
          </c:spPr>
          <c:marker>
            <c:symbol val="none"/>
          </c:marker>
          <c:xVal>
            <c:numRef>
              <c:f>'Chart Data'!$A$2:$A$6</c:f>
              <c:numCache>
                <c:formatCode>General</c:formatCode>
                <c:ptCount val="5"/>
                <c:pt idx="0">
                  <c:v>20</c:v>
                </c:pt>
                <c:pt idx="1">
                  <c:v>40</c:v>
                </c:pt>
                <c:pt idx="2">
                  <c:v>60</c:v>
                </c:pt>
                <c:pt idx="3">
                  <c:v>80</c:v>
                </c:pt>
                <c:pt idx="4">
                  <c:v>100</c:v>
                </c:pt>
              </c:numCache>
            </c:numRef>
          </c:xVal>
          <c:yVal>
            <c:numRef>
              <c:f>'Chart Data'!$B$2:$B$6</c:f>
              <c:numCache>
                <c:formatCode>0</c:formatCode>
                <c:ptCount val="5"/>
                <c:pt idx="0">
                  <c:v>180</c:v>
                </c:pt>
                <c:pt idx="1">
                  <c:v>150</c:v>
                </c:pt>
                <c:pt idx="2">
                  <c:v>120</c:v>
                </c:pt>
                <c:pt idx="3">
                  <c:v>90</c:v>
                </c:pt>
                <c:pt idx="4">
                  <c:v>60</c:v>
                </c:pt>
              </c:numCache>
            </c:numRef>
          </c:yVal>
          <c:smooth val="1"/>
          <c:extLst>
            <c:ext xmlns:c16="http://schemas.microsoft.com/office/drawing/2014/chart" uri="{C3380CC4-5D6E-409C-BE32-E72D297353CC}">
              <c16:uniqueId val="{00000000-A07A-2B43-8338-9399C977FAF0}"/>
            </c:ext>
          </c:extLst>
        </c:ser>
        <c:ser>
          <c:idx val="1"/>
          <c:order val="1"/>
          <c:tx>
            <c:v>Offre</c:v>
          </c:tx>
          <c:spPr>
            <a:ln w="38100">
              <a:solidFill>
                <a:srgbClr val="167C80"/>
              </a:solidFill>
            </a:ln>
          </c:spPr>
          <c:marker>
            <c:symbol val="none"/>
          </c:marker>
          <c:xVal>
            <c:numRef>
              <c:f>'Chart Data'!$C$2:$C$6</c:f>
              <c:numCache>
                <c:formatCode>General</c:formatCode>
                <c:ptCount val="5"/>
                <c:pt idx="0">
                  <c:v>20</c:v>
                </c:pt>
                <c:pt idx="1">
                  <c:v>40</c:v>
                </c:pt>
                <c:pt idx="2">
                  <c:v>60</c:v>
                </c:pt>
                <c:pt idx="3">
                  <c:v>80</c:v>
                </c:pt>
                <c:pt idx="4">
                  <c:v>100</c:v>
                </c:pt>
              </c:numCache>
            </c:numRef>
          </c:xVal>
          <c:yVal>
            <c:numRef>
              <c:f>'Chart Data'!$D$2:$D$6</c:f>
              <c:numCache>
                <c:formatCode>0</c:formatCode>
                <c:ptCount val="5"/>
                <c:pt idx="0">
                  <c:v>60</c:v>
                </c:pt>
                <c:pt idx="1">
                  <c:v>90</c:v>
                </c:pt>
                <c:pt idx="2">
                  <c:v>120</c:v>
                </c:pt>
                <c:pt idx="3">
                  <c:v>150</c:v>
                </c:pt>
                <c:pt idx="4">
                  <c:v>180</c:v>
                </c:pt>
              </c:numCache>
            </c:numRef>
          </c:yVal>
          <c:smooth val="1"/>
          <c:extLst>
            <c:ext xmlns:c16="http://schemas.microsoft.com/office/drawing/2014/chart" uri="{C3380CC4-5D6E-409C-BE32-E72D297353CC}">
              <c16:uniqueId val="{00000001-A07A-2B43-8338-9399C977FAF0}"/>
            </c:ext>
          </c:extLst>
        </c:ser>
        <c:dLbls>
          <c:showLegendKey val="0"/>
          <c:showVal val="0"/>
          <c:showCatName val="0"/>
          <c:showSerName val="0"/>
          <c:showPercent val="0"/>
          <c:showBubbleSize val="0"/>
        </c:dLbls>
        <c:axId val="48650112"/>
        <c:axId val="48672768"/>
      </c:scatterChart>
      <c:valAx>
        <c:axId val="48672768"/>
        <c:scaling>
          <c:orientation val="minMax"/>
          <c:max val="180"/>
          <c:min val="0"/>
        </c:scaling>
        <c:delete val="0"/>
        <c:axPos val="l"/>
        <c:majorGridlines>
          <c:spPr>
            <a:ln w="9525">
              <a:solidFill>
                <a:srgbClr val="D8DCD4"/>
              </a:solidFill>
            </a:ln>
          </c:spPr>
        </c:majorGridlines>
        <c:title>
          <c:tx>
            <c:rich>
              <a:bodyPr/>
              <a:lstStyle/>
              <a:p>
                <a:r>
                  <a:rPr sz="1500">
                    <a:solidFill>
                      <a:srgbClr val="142D39"/>
                    </a:solidFill>
                    <a:latin typeface="Arial"/>
                    <a:ea typeface="Arial"/>
                    <a:cs typeface="Arial"/>
                  </a:rPr>
                  <a:t>Prix unitaire en €</a:t>
                </a:r>
              </a:p>
            </c:rich>
          </c:tx>
          <c:overlay val="0"/>
        </c:title>
        <c:numFmt formatCode="0" sourceLinked="1"/>
        <c:majorTickMark val="none"/>
        <c:minorTickMark val="none"/>
        <c:tickLblPos val="nextTo"/>
        <c:spPr>
          <a:ln w="9525">
            <a:solidFill>
              <a:srgbClr val="D4D4D4"/>
            </a:solidFill>
            <a:prstDash val="solid"/>
          </a:ln>
        </c:spPr>
        <c:txPr>
          <a:bodyPr anchorCtr="1"/>
          <a:lstStyle/>
          <a:p>
            <a:pPr>
              <a:defRPr sz="1350">
                <a:solidFill>
                  <a:srgbClr val="142D39"/>
                </a:solidFill>
                <a:latin typeface="Arial"/>
                <a:ea typeface="Arial"/>
                <a:cs typeface="Arial"/>
              </a:defRPr>
            </a:pPr>
            <a:endParaRPr lang="fr-FR"/>
          </a:p>
        </c:txPr>
        <c:crossAx val="48650112"/>
        <c:crosses val="autoZero"/>
        <c:crossBetween val="midCat"/>
        <c:majorUnit val="30"/>
      </c:valAx>
      <c:valAx>
        <c:axId val="48650112"/>
        <c:scaling>
          <c:orientation val="minMax"/>
          <c:max val="100"/>
          <c:min val="0"/>
        </c:scaling>
        <c:delete val="0"/>
        <c:axPos val="b"/>
        <c:title>
          <c:tx>
            <c:rich>
              <a:bodyPr/>
              <a:lstStyle/>
              <a:p>
                <a:r>
                  <a:rPr sz="1500">
                    <a:solidFill>
                      <a:srgbClr val="142D39"/>
                    </a:solidFill>
                    <a:latin typeface="Arial"/>
                    <a:ea typeface="Arial"/>
                    <a:cs typeface="Arial"/>
                  </a:rPr>
                  <a:t>Luminaires par mois</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350">
                <a:solidFill>
                  <a:srgbClr val="142D39"/>
                </a:solidFill>
                <a:latin typeface="Arial"/>
                <a:ea typeface="Arial"/>
                <a:cs typeface="Arial"/>
              </a:defRPr>
            </a:pPr>
            <a:endParaRPr lang="fr-FR"/>
          </a:p>
        </c:txPr>
        <c:crossAx val="48672768"/>
        <c:crosses val="autoZero"/>
        <c:crossBetween val="midCat"/>
        <c:majorUnit val="20"/>
      </c:valAx>
      <c:spPr>
        <a:solidFill>
          <a:srgbClr val="F7F3EB"/>
        </a:solidFill>
      </c:spPr>
    </c:plotArea>
    <c:legend>
      <c:legendPos val="t"/>
      <c:overlay val="0"/>
      <c:txPr>
        <a:bodyPr anchorCtr="1"/>
        <a:lstStyle/>
        <a:p>
          <a:pPr>
            <a:defRPr sz="1650">
              <a:solidFill>
                <a:srgbClr val="142D39"/>
              </a:solidFill>
              <a:latin typeface="Arial"/>
              <a:ea typeface="Arial"/>
              <a:cs typeface="Arial"/>
            </a:defRPr>
          </a:pPr>
          <a:endParaRPr lang="fr-FR"/>
        </a:p>
      </c:txPr>
    </c:legend>
    <c:plotVisOnly val="1"/>
    <c:dispBlanksAs val="zero"/>
    <c:showDLblsOverMax val="1"/>
  </c:chart>
  <c:spPr>
    <a:solidFill>
      <a:srgbClr val="F7F3EB"/>
    </a:solidFill>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Diapositive 1 — 0 à 2 minutes</a:t>
            </a:r>
          </a:p>
          <a:p>
            <a:r>
              <a:t>Introduction</a:t>
            </a:r>
          </a:p>
          <a:p>
            <a:endParaRPr/>
          </a:p>
          <a:p>
            <a:r>
              <a:t>Le premier cours a montré que les agents économiques sont interdépendants. Les ménages, les entreprises, les banques et les administrations réalisent des opérations entre eux. Nous allons maintenant examiner une forme d’organisation de ces échanges : le marché. Comment les vendeurs et les acheteurs se rencontrent-ils ? Comment leurs décisions influencent-elles les prix et les quantités échangées ?</a:t>
            </a:r>
          </a:p>
          <a:p>
            <a:endParaRPr/>
          </a:p>
          <a:p>
            <a:r>
              <a:t>Pour un professionnel du design, ces questions sont très concrètes. Un atelier achète des matériaux sur certains marchés et propose ses créations sur d’autres. Il rencontre des clients dont le budget est limité, mais aussi des concurrents. Il doit donc comprendre les conditions dans lesquelles il peut vendre. Nous prendrons un exemple fictif de luminaires comparables, puis nous verrons pourquoi les créations singulières s’éloignent du modèle le plus simple.</a:t>
            </a:r>
          </a:p>
          <a:p>
            <a:endParaRPr/>
          </a:p>
          <a:p>
            <a:r>
              <a:t>Commençons par définir ce que nous appelons un marché.</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Diapositive 2 — 2 à 5 minutes</a:t>
            </a:r>
          </a:p>
          <a:p>
            <a:r>
              <a:t>I Le marché et son organisation</a:t>
            </a:r>
          </a:p>
          <a:p>
            <a:endParaRPr/>
          </a:p>
          <a:p>
            <a:r>
              <a:t>Un marché désigne un dispositif de rencontre entre une offre et une demande qui permet de réaliser des échanges. Il peut s’appuyer sur un lieu physique, comme une boutique ou un salon professionnel, mais aussi sur un site internet, une plateforme ou une négociation à distance. Le mot ne désigne donc pas seulement les étals d’un marché de quartier.</a:t>
            </a:r>
          </a:p>
          <a:p>
            <a:endParaRPr/>
          </a:p>
          <a:p>
            <a:r>
              <a:t>L’offre et la demande portent sur quelque chose de précis : un objet, une prestation ou une ressource. Les vendeurs indiquent ce qu’ils proposent et à quelles conditions. Les acheteurs expriment leurs choix et leur capacité à payer. Une vente suppose un accord, explicite ou implicite, sur le prix et les caractéristiques de ce qui sera échangé. Une prestation de conception, par exemple, peut donner lieu à un devis qui définit le travail attendu et le montant à payer.</a:t>
            </a:r>
          </a:p>
          <a:p>
            <a:endParaRPr/>
          </a:p>
          <a:p>
            <a:r>
              <a:t>Le marché coordonne ainsi des décisions prises séparément. Les producteurs n’ont pas besoin de connaître personnellement tous leurs clients pour adapter leurs propositions aux demandes qu’ils observent.</a:t>
            </a:r>
          </a:p>
          <a:p>
            <a:endParaRPr/>
          </a:p>
          <a:p>
            <a:r>
              <a:t>Il faut cependant préciser de quel marché nous parlons.</a:t>
            </a:r>
          </a:p>
          <a:p>
            <a:r>
              <a:t>[Sources]</a:t>
            </a:r>
          </a:p>
          <a:p>
            <a:r>
              <a:t>https://www.citeco.fr/en/node/47221</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Diapositive 3 — 5 à 8 minutes</a:t>
            </a:r>
          </a:p>
          <a:p>
            <a:r>
              <a:t>I Le marché et son organisation</a:t>
            </a:r>
          </a:p>
          <a:p>
            <a:endParaRPr/>
          </a:p>
          <a:p>
            <a:r>
              <a:t>Pour analyser un marché, nous devons en préciser le périmètre. Le produit ou le service constitue un premier repère, mais son usage compte également. Une personne qui veut éclairer son bureau peut hésiter entre différents luminaires. Si elle recherche une pièce de collection, elle ne compare pas nécessairement les mêmes offres. Deux produits peuvent donc se concurrencer parce qu’ils répondent à un besoin proche, même s’ils ne sont pas identiques.</a:t>
            </a:r>
          </a:p>
          <a:p>
            <a:endParaRPr/>
          </a:p>
          <a:p>
            <a:r>
              <a:t>La dimension géographique importe aussi. Un artisan qui pose un aménagement travaille souvent dans un rayon limité, tandis qu’un créateur d’objets peut expédier ses pièces dans plusieurs pays. Les possibilités de transport, les délais et le coût d’une intervention contribuent à définir les alternatives réellement accessibles au client. Enfin, les quantités se mesurent sur une période : par semaine, par mois ou par année.</a:t>
            </a:r>
          </a:p>
          <a:p>
            <a:endParaRPr/>
          </a:p>
          <a:p>
            <a:r>
              <a:t>Notre exemple portera sur des luminaires comparables vendus sur un marché fictif pendant un mois. Nous observerons l’ensemble des vendeurs de ce marché, et non les ventes d’un seul atelier. Ce choix permet de distinguer le comportement individuel d’une entreprise du fonctionnement du marché dans son ensemble.</a:t>
            </a:r>
          </a:p>
          <a:p>
            <a:endParaRPr/>
          </a:p>
          <a:p>
            <a:r>
              <a:t>Pour que ces échanges aient lieu, des règles et des informations sont nécessaires.</a:t>
            </a:r>
          </a:p>
          <a:p>
            <a:r>
              <a:t>[Sources]</a:t>
            </a:r>
          </a:p>
          <a:p>
            <a:r>
              <a:t>https://www.economie.gouv.fr/facileco/lentreprise-les-concurrents-et-les-produits-de-substitution</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Diapositive 4 — 8 à 10 minutes</a:t>
            </a:r>
          </a:p>
          <a:p>
            <a:r>
              <a:t>I Le marché et son organisation</a:t>
            </a:r>
          </a:p>
          <a:p>
            <a:endParaRPr/>
          </a:p>
          <a:p>
            <a:r>
              <a:t>La rencontre entre offre et demande ne suffit pas à garantir le bon déroulement de toutes les transactions. Les acteurs doivent savoir qui vend, ce qui sera livré, à quel prix et dans quel délai. Ils doivent également pouvoir payer et avoir confiance dans le respect de l’accord. Les droits de propriété, les contrats, les moyens de paiement et les dispositifs de règlement des différends contribuent à organiser les échanges.</a:t>
            </a:r>
          </a:p>
          <a:p>
            <a:endParaRPr/>
          </a:p>
          <a:p>
            <a:r>
              <a:t>Dans les métiers du design, l’information sur la qualité est particulièrement importante. Une photographie ne permet pas toujours de connaître la résistance d’un matériau, la qualité d’une finition ou les conditions de fabrication. Un échantillon, un portfolio, un descriptif précis ou une réputation peuvent réduire cette incertitude. L’information reste souvent incomplète : le vendeur et l’acheteur ne savent pas toujours les mêmes choses.</a:t>
            </a:r>
          </a:p>
          <a:p>
            <a:endParaRPr/>
          </a:p>
          <a:p>
            <a:r>
              <a:t>Nous abordons ici ces éléments comme des conditions économiques de l’échange. Ils rappellent que le marché s’appuie sur des institutions et des conventions, et pas uniquement sur une confrontation de prix.</a:t>
            </a:r>
          </a:p>
          <a:p>
            <a:endParaRPr/>
          </a:p>
          <a:p>
            <a:r>
              <a:t>Examinons maintenant les décisions des acheteurs, puis celles des vendeurs.</a:t>
            </a:r>
          </a:p>
          <a:p>
            <a:r>
              <a:t>[Sources]</a:t>
            </a:r>
          </a:p>
          <a:p>
            <a:r>
              <a:t>https://www.citeco.fr/en/node/47221</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Diapositive 5 — 10 à 13 minutes</a:t>
            </a:r>
          </a:p>
          <a:p>
            <a:r>
              <a:t>II L’offre et la demande</a:t>
            </a:r>
          </a:p>
          <a:p>
            <a:endParaRPr/>
          </a:p>
          <a:p>
            <a:r>
              <a:t>La demande décrit les quantités que les acheteurs souhaitent et peuvent acheter pour différents niveaux de prix, sur une période donnée. Le désir de posséder un objet ne suffit donc pas : il faut aussi disposer des ressources nécessaires et accepter de les consacrer à cet achat. Une création peut être admirée sans trouver d’acheteur au prix proposé.</a:t>
            </a:r>
          </a:p>
          <a:p>
            <a:endParaRPr/>
          </a:p>
          <a:p>
            <a:r>
              <a:t>Dans le modèle habituel, la quantité demandée diminue lorsque le prix augmente. Certains acheteurs renoncent, reportent leur achat ou choisissent un produit de remplacement. Inversement, une baisse de prix peut rendre l’objet accessible à davantage d’acheteurs. Nous raisonnons ici toutes choses égales par ailleurs : nous supposons notamment que les revenus, les goûts et les prix des autres produits ne changent pas en même temps.</a:t>
            </a:r>
          </a:p>
          <a:p>
            <a:endParaRPr/>
          </a:p>
          <a:p>
            <a:r>
              <a:t>Il faut distinguer la demande, qui décrit toute une relation entre prix et quantités, de la quantité demandée à un prix précis. Dire que les clients veulent acheter 80 luminaires à 90 euros décrit un point de cette relation. Cela ne dit pas encore combien ils voudraient en acheter à 120 euros.</a:t>
            </a:r>
          </a:p>
          <a:p>
            <a:endParaRPr/>
          </a:p>
          <a:p>
            <a:r>
              <a:t>Le prix du produit n’est cependant pas le seul élément qui influence les achats.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Diapositive 6 — 13 à 16 minutes</a:t>
            </a:r>
          </a:p>
          <a:p>
            <a:r>
              <a:t>II L’offre et la demande</a:t>
            </a:r>
          </a:p>
          <a:p>
            <a:endParaRPr/>
          </a:p>
          <a:p>
            <a:r>
              <a:t>La demande peut changer même si le prix du produit étudié reste stable. Pour de nombreux biens, une hausse du revenu facilite l’achat. Un changement de goût peut également attirer davantage de clients vers un type de création : matériaux recyclés, petites séries ou formes particulières. Il ne faut toutefois pas supposer que tous les biens réagissent de la même façon à une hausse des revenus.</a:t>
            </a:r>
          </a:p>
          <a:p>
            <a:endParaRPr/>
          </a:p>
          <a:p>
            <a:r>
              <a:t>Les prix des autres produits jouent aussi un rôle. Si un luminaire industriel devient plus cher, certains clients peuvent se tourner vers une autre offre qu’ils jugent suffisamment proche. Ces produits sont alors des substituts. À l’inverse, deux biens peuvent se compléter dans un usage : l’achat de l’un favorise parfois l’achat de l’autre. Les projets d’équipement et le nombre de clients potentiels modifient également la demande.</a:t>
            </a:r>
          </a:p>
          <a:p>
            <a:endParaRPr/>
          </a:p>
          <a:p>
            <a:r>
              <a:t>Dans notre exemple, imaginons qu’un magazine mette en avant ce type de luminaire. À 120 euros, davantage de personnes peuvent vouloir en acheter. Il s’agit d’un changement de la demande, et pas seulement d’une réaction à une variation du prix du luminaire. Nous retrouverons cette distinction pour expliquer les variations de prix.</a:t>
            </a:r>
          </a:p>
          <a:p>
            <a:endParaRPr/>
          </a:p>
          <a:p>
            <a:r>
              <a:t>Plaçons-nous à présent du côté des producteurs.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Diapositive 7 — 16 à 19 minutes</a:t>
            </a:r>
          </a:p>
          <a:p>
            <a:r>
              <a:t>II L’offre et la demande</a:t>
            </a:r>
          </a:p>
          <a:p>
            <a:endParaRPr/>
          </a:p>
          <a:p>
            <a:r>
              <a:t>L’offre décrit les quantités que les vendeurs souhaitent et peuvent vendre pour différents prix, sur une période donnée. L’offre du marché correspond à l’ensemble des quantités proposées par les vendeurs concernés. Dans le modèle habituel, elle augmente avec le prix, toutes choses égales par ailleurs.</a:t>
            </a:r>
          </a:p>
          <a:p>
            <a:endParaRPr/>
          </a:p>
          <a:p>
            <a:r>
              <a:t>Cette relation s’explique notamment par les coûts. Produire davantage peut nécessiter des heures de travail supplémentaires, une organisation plus coûteuse ou l’utilisation d’équipements moins performants. Un prix de vente plus élevé peut rendre cette production supplémentaire intéressante. Il peut aussi inciter de nouveaux producteurs à entrer sur le marché, lorsqu’ils en ont la possibilité. Cela ne signifie pas qu’un prix élevé garantit un bénéfice à chaque entreprise.</a:t>
            </a:r>
          </a:p>
          <a:p>
            <a:endParaRPr/>
          </a:p>
          <a:p>
            <a:r>
              <a:t>L’ajustement demande du temps. Un céramiste ne double pas instantanément la capacité de son four et un concepteur d’espace ne dispose pas d’un nombre illimité d’heures de travail. À très court terme, l’offre peut donc réagir faiblement à une hausse du prix. La pente croissante est un modèle utile, mais les capacités disponibles influencent la réaction réelle.</a:t>
            </a:r>
          </a:p>
          <a:p>
            <a:endParaRPr/>
          </a:p>
          <a:p>
            <a:r>
              <a:t>Comme pour la demande, d’autres facteurs peuvent modifier l’offre.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Diapositive 8 — 19 à 22 minutes</a:t>
            </a:r>
          </a:p>
          <a:p>
            <a:r>
              <a:t>II L’offre et la demande</a:t>
            </a:r>
          </a:p>
          <a:p>
            <a:endParaRPr/>
          </a:p>
          <a:p>
            <a:r>
              <a:t>Le prix de vente n’est pas le seul déterminant de l’offre. Le coût des matières, de l’énergie, du travail et des équipements influence les quantités que les producteurs sont prêts à proposer. Si le coût des composants augmente, certaines ventes deviennent moins intéressantes au prix antérieur. Pour un même prix de vente, les producteurs peuvent alors proposer moins de produits.</a:t>
            </a:r>
          </a:p>
          <a:p>
            <a:endParaRPr/>
          </a:p>
          <a:p>
            <a:r>
              <a:t>À l’inverse, une amélioration de l’organisation ou un équipement plus efficace peuvent permettre de produire davantage avec les mêmes ressources. L’arrivée de nouveaux vendeurs accroît aussi l’offre du marché. Les conséquences exactes dépendent du contexte : une entreprise peut parfois absorber une hausse de coût en réduisant sa marge plutôt qu’en diminuant immédiatement sa production.</a:t>
            </a:r>
          </a:p>
          <a:p>
            <a:endParaRPr/>
          </a:p>
          <a:p>
            <a:r>
              <a:t>Retenons la distinction commune aux deux côtés du marché. Lorsque seul le prix du produit varie, nous nous déplaçons le long d’une relation d’offre ou de demande. Lorsque les coûts, les goûts ou les capacités changent, cette relation elle-même peut se déplacer. Nous pouvons maintenant faire se rencontrer les deux relations dans un exemple chiffré.</a:t>
            </a:r>
          </a:p>
          <a:p>
            <a:endParaRPr/>
          </a:p>
          <a:p>
            <a:r>
              <a:t>Le tableau suivant est un exemple expliqué, et non un exercice à résoudre.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Diapositive 9 — 22 à 25 minutes</a:t>
            </a:r>
          </a:p>
          <a:p>
            <a:r>
              <a:t>III La formation et le rôle des prix</a:t>
            </a:r>
          </a:p>
          <a:p>
            <a:endParaRPr/>
          </a:p>
          <a:p>
            <a:r>
              <a:t>Le tableau présente des données entièrement fictives. Elles décrivent, pour un mois, les intentions d’achat et de vente de tous les acteurs d’un petit marché de luminaires comparables. Chaque ligne correspond à un prix possible. Il ne s’agit pas de trois mois successifs ni des ventes réalisées par un seul atelier.</a:t>
            </a:r>
          </a:p>
          <a:p>
            <a:endParaRPr/>
          </a:p>
          <a:p>
            <a:r>
              <a:t>À 90 euros, les acheteurs souhaitent acquérir 80 luminaires, alors que les vendeurs souhaitent en proposer 40. Au prix de 120 euros, les quantités souhaitées coïncident : 60 luminaires de chaque côté. À 150 euros, les acheteurs n’en demandent plus que 40, tandis que les vendeurs souhaitent en proposer 80. Le tableau permet donc de retrouver les deux relations : une demande décroissante et une offre croissante avec le prix.</a:t>
            </a:r>
          </a:p>
          <a:p>
            <a:endParaRPr/>
          </a:p>
          <a:p>
            <a:r>
              <a:t>Les nombres décrivent des intentions conditionnelles. À 90 euros, on ne peut pas conclure que 80 ventes auront lieu si seuls 40 produits sont proposés. De même, une quantité offerte de 80 ne signifie pas automatiquement 80 produits vendus. Cette distinction entre intentions et transactions est essentielle pour comprendre l’équilibre.</a:t>
            </a:r>
          </a:p>
          <a:p>
            <a:endParaRPr/>
          </a:p>
          <a:p>
            <a:r>
              <a:t>La représentation graphique permet de voir où ces intentions se rencontrent.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Diapositive 10 — 25 à 29 minutes</a:t>
            </a:r>
          </a:p>
          <a:p>
            <a:r>
              <a:t>III La formation et le rôle des prix</a:t>
            </a:r>
          </a:p>
          <a:p>
            <a:endParaRPr/>
          </a:p>
          <a:p>
            <a:r>
              <a:t>Le graphique représente la même situation. L’axe horizontal indique les quantités de luminaires par mois. L’axe vertical indique le prix unitaire en euros. La courbe de demande descend : aux prix les plus élevés correspondent des quantités demandées plus faibles. La courbe d’offre monte : des prix plus élevés correspondent ici à davantage de quantités offertes.</a:t>
            </a:r>
          </a:p>
          <a:p>
            <a:endParaRPr/>
          </a:p>
          <a:p>
            <a:r>
              <a:t>L’intersection des deux courbes indique le prix et la quantité d’équilibre. Dans cet exemple, il s’agit de 120 euros et de 60 luminaires. À ce prix, la quantité que les vendeurs souhaitent vendre est égale à celle que les acheteurs souhaitent acheter. Montrer oralement le croisement puis sa correspondance avec chaque axe. Revenir à la ligne centrale du tableau pour relier les deux représentations.</a:t>
            </a:r>
          </a:p>
          <a:p>
            <a:endParaRPr/>
          </a:p>
          <a:p>
            <a:r>
              <a:t>Nous étudions un modèle de marché concurrentiel avec des produits comparables. Il simplifie les différences entre les acteurs afin d’isoler un mécanisme. Le prix d’équilibre n’est pas nécessairement un prix que tout le monde juge juste ou accessible. Il ne garantit pas non plus que toutes les entreprises réalisent un bénéfice. Il décrit la compatibilité des quantités offertes et demandées sous les hypothèses retenues.</a:t>
            </a:r>
          </a:p>
          <a:p>
            <a:endParaRPr/>
          </a:p>
          <a:p>
            <a:r>
              <a:t>Que se passe-t-il lorsque le prix se situe au-dessus ou au-dessous de ce niveau ?</a:t>
            </a:r>
          </a:p>
          <a:p>
            <a:r>
              <a:t>[Sources]</a:t>
            </a:r>
          </a:p>
          <a:p>
            <a:r>
              <a:t>https://books.core-econ.org/the-economy-v1/book/fr/text/08.html</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Diapositive 11 — 29 à 32 minutes</a:t>
            </a:r>
          </a:p>
          <a:p>
            <a:r>
              <a:t>III La formation et le rôle des prix</a:t>
            </a:r>
          </a:p>
          <a:p>
            <a:endParaRPr/>
          </a:p>
          <a:p>
            <a:r>
              <a:t>À 90 euros, la quantité demandée dépasse la quantité offerte de 40 luminaires. Nous parlons d’un excès de demande ou d’une pénurie au prix considéré. Certains acheteurs ne trouvent pas de produit. Dans un modèle où les prix peuvent s’ajuster, cette situation peut exercer une pression à la hausse : des vendeurs peuvent relever leurs prix et certains acheteurs accepter de payer davantage.</a:t>
            </a:r>
          </a:p>
          <a:p>
            <a:endParaRPr/>
          </a:p>
          <a:p>
            <a:r>
              <a:t>À 150 euros, la quantité offerte dépasse au contraire la quantité demandée de 40 luminaires. Il existe un excès d’offre. Des vendeurs peuvent baisser leur prix pour trouver des clients ou réduire les quantités qu’ils proposent. Attention : si la production n’a pas encore eu lieu, l’excédent correspond à des intentions de vente, pas forcément à un stock déjà fabriqué et invendu.</a:t>
            </a:r>
          </a:p>
          <a:p>
            <a:endParaRPr/>
          </a:p>
          <a:p>
            <a:r>
              <a:t>L’ajustement n’est ni instantané ni garanti. Des contrats, des prix affichés pour une durée donnée, un manque d’information ou des choix commerciaux peuvent ralentir les changements. Une pénurie peut aussi se traduire par des délais ou des files d’attente. Le modèle explique une pression possible sur les prix, et non une réaction automatique de chaque vendeur.</a:t>
            </a:r>
          </a:p>
          <a:p>
            <a:endParaRPr/>
          </a:p>
          <a:p>
            <a:r>
              <a:t>Le point d’équilibre lui-même peut changer lorsque l’offre ou la demande évolue.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Diapositive 12 — 32 à 35 minutes</a:t>
            </a:r>
          </a:p>
          <a:p>
            <a:r>
              <a:t>III La formation et le rôle des prix</a:t>
            </a:r>
          </a:p>
          <a:p>
            <a:endParaRPr/>
          </a:p>
          <a:p>
            <a:r>
              <a:t>Premier scénario : un regain d’intérêt attire davantage d’acheteurs vers les luminaires étudiés. À chaque prix, les quantités demandées augmentent. Si l’offre reste identique et croissante, le nouvel équilibre se situe à un prix plus élevé et à une quantité échangée plus grande. Le résultat dépend des pentes des courbes : si les producteurs peuvent difficilement augmenter leur production, l’ajustement se fait davantage par le prix.</a:t>
            </a:r>
          </a:p>
          <a:p>
            <a:endParaRPr/>
          </a:p>
          <a:p>
            <a:r>
              <a:t>Second scénario : le coût d’un composant augmente et réduit l’offre de luminaires à chaque prix. Si la demande reste inchangée et décroissante, le nouvel équilibre présente un prix plus élevé mais une quantité échangée plus faible. Les prix augmentent donc dans les deux scénarios, alors que les quantités évoluent en sens opposé.</a:t>
            </a:r>
          </a:p>
          <a:p>
            <a:endParaRPr/>
          </a:p>
          <a:p>
            <a:r>
              <a:t>Ces deux raisonnements montrent pourquoi constater une hausse de prix ne suffit pas à en identifier la cause. Il faut examiner les coûts, les capacités et les comportements d’achat. Si plusieurs facteurs changent simultanément, nous ne pouvons pas conclure aussi simplement : leurs effets peuvent se renforcer ou se compenser. Notre raisonnement isole volontairement un changement à la fois.</a:t>
            </a:r>
          </a:p>
          <a:p>
            <a:endParaRPr/>
          </a:p>
          <a:p>
            <a:r>
              <a:t>Au-delà du montant à payer, le prix joue un rôle dans les décisions des agents.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Diapositive 13 — 35 à 38 minutes</a:t>
            </a:r>
          </a:p>
          <a:p>
            <a:r>
              <a:t>III La formation et le rôle des prix</a:t>
            </a:r>
          </a:p>
          <a:p>
            <a:endParaRPr/>
          </a:p>
          <a:p>
            <a:r>
              <a:t>Le prix fournit une information qui aide les agents à coordonner leurs décisions. Un acheteur compare le prix d’un objet à son budget, à son utilité et aux alternatives disponibles. Il peut accepter l’achat, le reporter ou choisir une autre solution. Les prix contribuent donc à répartir une capacité de dépense limitée entre plusieurs usages.</a:t>
            </a:r>
          </a:p>
          <a:p>
            <a:endParaRPr/>
          </a:p>
          <a:p>
            <a:r>
              <a:t>Pour un producteur, le prix de vente attendu entre dans l’évaluation de l’activité. Si les recettes attendues permettent de couvrir les dépenses nécessaires et paraissent suffisamment intéressantes, il peut envisager de produire davantage. Mais le prix seul ne permet pas de décider : il faut aussi connaître les coûts, les volumes de vente possibles et les incertitudes. Un prix élevé sur une pièce unique ne garantit pas des recettes régulières.</a:t>
            </a:r>
          </a:p>
          <a:p>
            <a:endParaRPr/>
          </a:p>
          <a:p>
            <a:r>
              <a:t>Enfin, le prix de marché n’est pas une mesure complète de la qualité artistique, du temps de recherche ou de l’utilité sociale d’une création. Il résulte de conditions d’échange. Certains acheteurs restent exclus faute de budget. Le raisonnement économique décrit ce mécanisme sans affirmer que le résultat satisfait tous les besoins ou rémunère justement tous les efforts.</a:t>
            </a:r>
          </a:p>
          <a:p>
            <a:endParaRPr/>
          </a:p>
          <a:p>
            <a:r>
              <a:t>La manière dont les prix se forment dépend aussi du degré de concurrence.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Diapositive 14 — 38 à 40 minutes</a:t>
            </a:r>
          </a:p>
          <a:p>
            <a:r>
              <a:t>IV La concurrence et les structures de marché</a:t>
            </a:r>
          </a:p>
          <a:p>
            <a:endParaRPr/>
          </a:p>
          <a:p>
            <a:r>
              <a:t>Tous les marchés ne rassemblent pas une multitude de vendeurs proposant des produits identiques. Pour comprendre la concurrence, nous devons regarder le nombre d’acteurs, leur poids, les différences entre les produits et la possibilité pour de nouveaux concurrents d’entrer. Ces caractéristiques influencent le pouvoir de marché, c’est-à-dire la capacité d’un acteur à influer sur ses conditions de vente, notamment son prix.</a:t>
            </a:r>
          </a:p>
          <a:p>
            <a:endParaRPr/>
          </a:p>
          <a:p>
            <a:r>
              <a:t>Nous distinguerons une situation très concurrentielle, l’oligopole, le monopole et la concurrence monopolistique. Cette dernière expression désigne des marchés où de nombreux vendeurs proposent des produits différenciés. Les catégories simplifient la réalité. Avant de classer une entreprise, il faut toujours définir le marché concerné : le même acteur peut rencontrer beaucoup de concurrents sur un marché large et beaucoup moins sur un segment précis.</a:t>
            </a:r>
          </a:p>
          <a:p>
            <a:endParaRPr/>
          </a:p>
          <a:p>
            <a:r>
              <a:t>Le nombre de vendeurs ne suffit donc pas à lui seul. Un marché peut compter de petites entreprises tout en restant dominé par quelques groupes. À l’inverse, de nombreux créateurs peuvent conserver une certaine liberté de prix grâce à la singularité de leurs offres.</a:t>
            </a:r>
          </a:p>
          <a:p>
            <a:endParaRPr/>
          </a:p>
          <a:p>
            <a:r>
              <a:t>Partons du cas où la concurrence limite fortement le pouvoir de chaque vendeur.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Diapositive 15 — 40 à 43 minutes</a:t>
            </a:r>
          </a:p>
          <a:p>
            <a:r>
              <a:t>IV La concurrence et les structures de marché</a:t>
            </a:r>
          </a:p>
          <a:p>
            <a:endParaRPr/>
          </a:p>
          <a:p>
            <a:r>
              <a:t>Sur un marché très concurrentiel, les acheteurs disposent de nombreuses alternatives proches. Lorsqu’un vendeur propose un produit comparable à celui des autres mais à un prix nettement supérieur, les clients peuvent se tourner vers ses concurrents. La concurrence limite alors sa liberté de fixation du prix.</a:t>
            </a:r>
          </a:p>
          <a:p>
            <a:endParaRPr/>
          </a:p>
          <a:p>
            <a:r>
              <a:t>Le modèle de concurrence pure et parfaite pousse ce raisonnement plus loin. Il suppose notamment un grand nombre de petits acteurs, des produits homogènes, une entrée et une sortie libres, une information complète et une mobilité des facteurs de production. Aucun acteur isolé ne peut modifier le prix de marché : chacun est preneur de prix. Ces conditions forment un repère théorique, rarement réunies intégralement dans la réalité.</a:t>
            </a:r>
          </a:p>
          <a:p>
            <a:endParaRPr/>
          </a:p>
          <a:p>
            <a:r>
              <a:t>Nous pouvons imaginer, à titre pédagogique, de nombreux fournisseurs proposant des composants standardisés faciles à comparer. Mais même dans ce cas, le délai de livraison, la fiabilité ou la localisation peuvent distinguer les offres. Il faut donc éviter d’étiqueter trop vite un marché réel comme parfaitement concurrentiel. Pour un designer, l’enjeu sera souvent de construire une différence que les clients reconnaissent.</a:t>
            </a:r>
          </a:p>
          <a:p>
            <a:endParaRPr/>
          </a:p>
          <a:p>
            <a:r>
              <a:t>À l’opposé, certains marchés comportent un seul vendeur.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Diapositive 16 — 43 à 46 minutes</a:t>
            </a:r>
          </a:p>
          <a:p>
            <a:r>
              <a:t>IV La concurrence et les structures de marché</a:t>
            </a:r>
          </a:p>
          <a:p>
            <a:endParaRPr/>
          </a:p>
          <a:p>
            <a:r>
              <a:t>Un monopole correspond à une situation où un seul vendeur propose le bien ou le service sur le marché considéré. L’absence de concurrent direct peut lui donner un pouvoir de marché important. Ce pouvoir ne signifie cependant pas qu’il peut vendre autant qu’il le souhaite à n’importe quel prix. Une hausse excessive peut réduire la demande, faire renoncer des acheteurs ou les conduire vers une solution de remplacement.</a:t>
            </a:r>
          </a:p>
          <a:p>
            <a:endParaRPr/>
          </a:p>
          <a:p>
            <a:r>
              <a:t>Un monopole peut avoir plusieurs origines. Certaines activités impliquent des coûts fixes ou des infrastructures qui rendent la duplication difficile. D’autres reposent sur une exclusivité ou sur une avance technologique. Les conditions concrètes doivent être examinées avant de qualifier un marché. Nous pouvons prendre un exemple fictif : un seul prestataire dispose d’un équipement indispensable à une prestation locale et aucun remplacement proche n’est disponible.</a:t>
            </a:r>
          </a:p>
          <a:p>
            <a:endParaRPr/>
          </a:p>
          <a:p>
            <a:r>
              <a:t>Une création originale n’accorde pas automatiquement un monopole économique à son auteur. Être le seul à fabriquer un vase précis n’empêche pas le client d’acheter un autre vase. La question porte sur les alternatives que les acheteurs jugent pertinentes, et pas seulement sur l’unicité matérielle de l’objet.</a:t>
            </a:r>
          </a:p>
          <a:p>
            <a:endParaRPr/>
          </a:p>
          <a:p>
            <a:r>
              <a:t>Entre la multitude et le vendeur unique, quelques entreprises peuvent dominer le marché.</a:t>
            </a:r>
          </a:p>
          <a:p>
            <a:r>
              <a:t>[Sources]</a:t>
            </a:r>
          </a:p>
          <a:p>
            <a:r>
              <a:t>https://www.citeco.fr/concurrence-monopoles-oligopoles</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Diapositive 17 — 46 à 49 minutes</a:t>
            </a:r>
          </a:p>
          <a:p>
            <a:r>
              <a:t>IV La concurrence et les structures de marché</a:t>
            </a:r>
          </a:p>
          <a:p>
            <a:endParaRPr/>
          </a:p>
          <a:p>
            <a:r>
              <a:t>Un oligopole désigne un marché dominé par un petit nombre d’entreprises. De plus petits acteurs peuvent exister à leurs côtés, mais les décisions des principaux vendeurs ont un poids important. Chacun doit alors tenir compte des réactions possibles des autres.</a:t>
            </a:r>
          </a:p>
          <a:p>
            <a:endParaRPr/>
          </a:p>
          <a:p>
            <a:r>
              <a:t>Prenons un cas fictif dans lequel trois fabricants fournissent l’essentiel d’un équipement professionnel. Si l’un diminue son prix, les deux autres peuvent s’aligner, améliorer leur service ou mettre en avant une innovation. La première entreprise ne peut donc pas évaluer les conséquences de sa décision en supposant que ses rivales resteront passives. Cette interdépendance stratégique est une caractéristique centrale de l’oligopole.</a:t>
            </a:r>
          </a:p>
          <a:p>
            <a:endParaRPr/>
          </a:p>
          <a:p>
            <a:r>
              <a:t>Un petit nombre d’acteurs n’implique pas nécessairement une absence de concurrence. Les rivalités peuvent être fortes, sur les prix comme sur les caractéristiques des produits. Il ne faut pas non plus confondre oligopole et accord entre entreprises : la structure décrit la répartition du marché, tandis qu’une entente désigne un comportement. Nous n’entrons pas ici dans le détail du droit de la concurrence.</a:t>
            </a:r>
          </a:p>
          <a:p>
            <a:endParaRPr/>
          </a:p>
          <a:p>
            <a:r>
              <a:t>Une autre configuration intéresse directement les activités créatives : la différenciation.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Diapositive 18 — 49 à 52 minutes</a:t>
            </a:r>
          </a:p>
          <a:p>
            <a:r>
              <a:t>IV La concurrence et les structures de marché</a:t>
            </a:r>
          </a:p>
          <a:p>
            <a:endParaRPr/>
          </a:p>
          <a:p>
            <a:r>
              <a:t>La concurrence monopolistique associe de nombreux vendeurs à des produits différenciés. Les entreprises se concurrencent, mais les clients ne considèrent pas toutes leurs offres comme parfaitement interchangeables. La forme, les matériaux, la finition, la personnalisation, la réputation ou le service peuvent créer une préférence pour un vendeur.</a:t>
            </a:r>
          </a:p>
          <a:p>
            <a:endParaRPr/>
          </a:p>
          <a:p>
            <a:r>
              <a:t>Cette situation aide à comprendre certains marchés de créations artisanales et de prestations de design. Deux luminaires remplissent une fonction proche, mais un acheteur peut préférer l’un pour son dessin ou sa fabrication. Le créateur peut alors disposer d’une certaine liberté de prix. L’expression concurrence monopolistique ne signifie pas qu’il possède le monopole de tout le marché : son pouvoir reste limité par les alternatives.</a:t>
            </a:r>
          </a:p>
          <a:p>
            <a:endParaRPr/>
          </a:p>
          <a:p>
            <a:r>
              <a:t>La différenciation n’assure pas automatiquement la rentabilité. Elle peut coûter cher et ne pas être suffisamment valorisée par la clientèle. Une singularité n’a un effet économique que si certains acheteurs la reconnaissent et acceptent de payer pour elle. Si le prix paraît trop élevé, ils peuvent choisir une autre création ou renoncer à l’achat.</a:t>
            </a:r>
          </a:p>
          <a:p>
            <a:endParaRPr/>
          </a:p>
          <a:p>
            <a:r>
              <a:t>La possibilité pour de nouveaux vendeurs d’arriver compte également dans toutes ces configurations.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Diapositive 21 — 57 à 60 minutes</a:t>
            </a:r>
          </a:p>
          <a:p>
            <a:r>
              <a:t>Conclusion</a:t>
            </a:r>
          </a:p>
          <a:p>
            <a:endParaRPr/>
          </a:p>
          <a:p>
            <a:r>
              <a:t>Un marché organise les échanges entre des offreurs et des demandeurs. Son fonctionnement dépend de son périmètre, de ses règles et de l’information disponible. Il existe pour des biens comme pour des services, et il peut fonctionner à distance.</a:t>
            </a:r>
          </a:p>
          <a:p>
            <a:endParaRPr/>
          </a:p>
          <a:p>
            <a:r>
              <a:t>L’offre et la demande décrivent des quantités souhaitées pour différents prix sur une période. Le prix du produit fait varier les quantités le long de ces relations ; d’autres facteurs, comme les coûts ou les préférences, peuvent déplacer les relations elles-mêmes. Le prix d’équilibre égalise les quantités offertes et demandées dans le modèle. Les prix observés peuvent s’en écarter et s’ajuster avec des délais.</a:t>
            </a:r>
          </a:p>
          <a:p>
            <a:endParaRPr/>
          </a:p>
          <a:p>
            <a:r>
              <a:t>Enfin, le nombre de vendeurs, la différenciation et les barrières à l’entrée influencent la concurrence. Un créateur peut disposer d’une certaine liberté de prix sans échapper aux choix de ses clients. Dans le prochain cours, nous examinerons comment les agents obtiennent les ressources nécessaires pour financer leurs dépenses et leurs investissements.</a:t>
            </a:r>
          </a:p>
          <a:p>
            <a:endParaRPr/>
          </a:p>
          <a:p>
            <a:r>
              <a:t>Fin du cours.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2D39"/>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49298F0-531E-450D-930C-1346D112598F}"/>
              </a:ext>
            </a:extLst>
          </p:cNvPr>
          <p:cNvSpPr>
            <a:spLocks noGrp="1"/>
          </p:cNvSpPr>
          <p:nvPr/>
        </p:nvSpPr>
        <p:spPr>
          <a:xfrm>
            <a:off x="609600" y="323850"/>
            <a:ext cx="6667500" cy="285750"/>
          </a:xfrm>
          <a:prstGeom prst="rect">
            <a:avLst/>
          </a:prstGeom>
          <a:noFill/>
          <a:ln w="0">
            <a:noFill/>
          </a:ln>
        </p:spPr>
        <p:txBody>
          <a:bodyPr lIns="0" tIns="0" rIns="0" bIns="0" anchor="t"/>
          <a:lstStyle/>
          <a:p>
            <a:pPr>
              <a:buNone/>
              <a:defRPr sz="1350" b="1">
                <a:solidFill>
                  <a:srgbClr val="9DD4CD"/>
                </a:solidFill>
                <a:latin typeface="Arial"/>
                <a:ea typeface="Arial"/>
                <a:cs typeface="Arial"/>
              </a:defRPr>
            </a:pPr>
            <a:r>
              <a:rPr sz="1350" b="1">
                <a:solidFill>
                  <a:srgbClr val="9DD4CD"/>
                </a:solidFill>
                <a:latin typeface="Arial"/>
                <a:ea typeface="Arial"/>
                <a:cs typeface="Arial"/>
              </a:rPr>
              <a:t>DNMADE 1  /  ÉCONOMIE</a:t>
            </a:r>
          </a:p>
        </p:txBody>
      </p:sp>
      <p:sp>
        <p:nvSpPr>
          <p:cNvPr id="2" name="Rectangle 1">
            <a:extLst>
              <a:ext uri="{FF2B5EF4-FFF2-40B4-BE49-F238E27FC236}">
                <a16:creationId xmlns:a16="http://schemas.microsoft.com/office/drawing/2014/main" id="{4FF0E091-919B-41B7-B6A0-F74D7CA22A3B}"/>
              </a:ext>
            </a:extLst>
          </p:cNvPr>
          <p:cNvSpPr>
            <a:spLocks noGrp="1"/>
          </p:cNvSpPr>
          <p:nvPr/>
        </p:nvSpPr>
        <p:spPr>
          <a:xfrm>
            <a:off x="11049000" y="6534150"/>
            <a:ext cx="533400" cy="238125"/>
          </a:xfrm>
          <a:prstGeom prst="rect">
            <a:avLst/>
          </a:prstGeom>
          <a:noFill/>
          <a:ln w="0">
            <a:noFill/>
          </a:ln>
        </p:spPr>
        <p:txBody>
          <a:bodyPr lIns="0" tIns="0" rIns="0" bIns="0" anchor="t"/>
          <a:lstStyle/>
          <a:p>
            <a:pPr>
              <a:buNone/>
              <a:defRPr sz="1350" b="0">
                <a:solidFill>
                  <a:srgbClr val="9DD4CD"/>
                </a:solidFill>
                <a:latin typeface="Arial"/>
                <a:ea typeface="Arial"/>
                <a:cs typeface="Arial"/>
              </a:defRPr>
            </a:pPr>
            <a:r>
              <a:rPr sz="1350" b="0">
                <a:solidFill>
                  <a:srgbClr val="9DD4CD"/>
                </a:solidFill>
                <a:latin typeface="Arial"/>
                <a:ea typeface="Arial"/>
                <a:cs typeface="Arial"/>
              </a:rPr>
              <a:t>01</a:t>
            </a:r>
          </a:p>
        </p:txBody>
      </p:sp>
      <p:sp>
        <p:nvSpPr>
          <p:cNvPr id="3" name="Rectangle 2">
            <a:extLst>
              <a:ext uri="{FF2B5EF4-FFF2-40B4-BE49-F238E27FC236}">
                <a16:creationId xmlns:a16="http://schemas.microsoft.com/office/drawing/2014/main" id="{8C432A0D-7A67-4911-BF62-2DCB82A1BB34}"/>
              </a:ext>
            </a:extLst>
          </p:cNvPr>
          <p:cNvSpPr>
            <a:spLocks noGrp="1"/>
          </p:cNvSpPr>
          <p:nvPr/>
        </p:nvSpPr>
        <p:spPr>
          <a:xfrm>
            <a:off x="609600" y="1847850"/>
            <a:ext cx="10953750" cy="2286000"/>
          </a:xfrm>
          <a:prstGeom prst="rect">
            <a:avLst/>
          </a:prstGeom>
          <a:noFill/>
          <a:ln w="0">
            <a:noFill/>
          </a:ln>
        </p:spPr>
        <p:txBody>
          <a:bodyPr lIns="0" tIns="0" rIns="0" bIns="0" anchor="t"/>
          <a:lstStyle/>
          <a:p>
            <a:pPr>
              <a:buNone/>
              <a:defRPr sz="5100" b="0">
                <a:solidFill>
                  <a:srgbClr val="F7F3EB"/>
                </a:solidFill>
                <a:latin typeface="Arial"/>
                <a:ea typeface="Arial"/>
                <a:cs typeface="Arial"/>
              </a:defRPr>
            </a:pPr>
            <a:r>
              <a:rPr sz="5100" b="0">
                <a:solidFill>
                  <a:srgbClr val="F7F3EB"/>
                </a:solidFill>
                <a:latin typeface="Arial"/>
                <a:ea typeface="Arial"/>
                <a:cs typeface="Arial"/>
              </a:rPr>
              <a:t>Le rôle du marché</a:t>
            </a:r>
          </a:p>
          <a:p>
            <a:pPr>
              <a:buNone/>
              <a:defRPr sz="5100" b="0">
                <a:solidFill>
                  <a:srgbClr val="F7F3EB"/>
                </a:solidFill>
                <a:latin typeface="Arial"/>
                <a:ea typeface="Arial"/>
                <a:cs typeface="Arial"/>
              </a:defRPr>
            </a:pPr>
            <a:r>
              <a:rPr sz="5100" b="0">
                <a:solidFill>
                  <a:srgbClr val="F7F3EB"/>
                </a:solidFill>
                <a:latin typeface="Arial"/>
                <a:ea typeface="Arial"/>
                <a:cs typeface="Arial"/>
              </a:rPr>
              <a:t>et son fonctionnement</a:t>
            </a:r>
          </a:p>
        </p:txBody>
      </p:sp>
      <p:sp>
        <p:nvSpPr>
          <p:cNvPr id="4" name="Rectangle 3">
            <a:extLst>
              <a:ext uri="{FF2B5EF4-FFF2-40B4-BE49-F238E27FC236}">
                <a16:creationId xmlns:a16="http://schemas.microsoft.com/office/drawing/2014/main" id="{ECE567C1-4602-4799-813A-EC40B0B5FFB4}"/>
              </a:ext>
            </a:extLst>
          </p:cNvPr>
          <p:cNvSpPr>
            <a:spLocks noGrp="1"/>
          </p:cNvSpPr>
          <p:nvPr/>
        </p:nvSpPr>
        <p:spPr>
          <a:xfrm>
            <a:off x="609600" y="4819650"/>
            <a:ext cx="9525000" cy="1000125"/>
          </a:xfrm>
          <a:prstGeom prst="rect">
            <a:avLst/>
          </a:prstGeom>
          <a:noFill/>
          <a:ln w="0">
            <a:noFill/>
          </a:ln>
        </p:spPr>
        <p:txBody>
          <a:bodyPr lIns="0" tIns="0" rIns="0" bIns="0" anchor="t"/>
          <a:lstStyle/>
          <a:p>
            <a:pPr>
              <a:buNone/>
              <a:defRPr sz="2100" b="0">
                <a:solidFill>
                  <a:srgbClr val="9DD4CD"/>
                </a:solidFill>
                <a:latin typeface="Arial"/>
                <a:ea typeface="Arial"/>
                <a:cs typeface="Arial"/>
              </a:defRPr>
            </a:pPr>
            <a:r>
              <a:rPr sz="2100" b="0">
                <a:solidFill>
                  <a:srgbClr val="9DD4CD"/>
                </a:solidFill>
                <a:latin typeface="Arial"/>
                <a:ea typeface="Arial"/>
                <a:cs typeface="Arial"/>
              </a:rPr>
              <a:t>DNMADE 1 · Économie &amp; marketing</a:t>
            </a:r>
          </a:p>
          <a:p>
            <a:pPr>
              <a:buNone/>
              <a:defRPr sz="2100" b="0">
                <a:solidFill>
                  <a:srgbClr val="9DD4CD"/>
                </a:solidFill>
                <a:latin typeface="Arial"/>
                <a:ea typeface="Arial"/>
                <a:cs typeface="Arial"/>
              </a:defRPr>
            </a:pPr>
            <a:r>
              <a:rPr sz="2100" b="0">
                <a:solidFill>
                  <a:srgbClr val="9DD4CD"/>
                </a:solidFill>
                <a:latin typeface="Arial"/>
                <a:ea typeface="Arial"/>
                <a:cs typeface="Arial"/>
              </a:rPr>
              <a:t>Cours 2 · Semestre 1</a:t>
            </a:r>
          </a:p>
        </p:txBody>
      </p:sp>
      <p:sp>
        <p:nvSpPr>
          <p:cNvPr id="6" name="Rectangle 5">
            <a:extLst>
              <a:ext uri="{FF2B5EF4-FFF2-40B4-BE49-F238E27FC236}">
                <a16:creationId xmlns:a16="http://schemas.microsoft.com/office/drawing/2014/main" id="{70808F47-D7E4-4F06-AC9E-33A7EEE4F117}"/>
              </a:ext>
            </a:extLst>
          </p:cNvPr>
          <p:cNvSpPr>
            <a:spLocks noGrp="1"/>
          </p:cNvSpPr>
          <p:nvPr/>
        </p:nvSpPr>
        <p:spPr>
          <a:xfrm>
            <a:off x="609600" y="1419225"/>
            <a:ext cx="1714500" cy="57150"/>
          </a:xfrm>
          <a:prstGeom prst="rect">
            <a:avLst/>
          </a:prstGeom>
          <a:solidFill>
            <a:srgbClr val="BE603E"/>
          </a:solidFill>
          <a:ln w="0">
            <a:noFill/>
          </a:ln>
        </p:spPr>
      </p:sp>
      <p:sp>
        <p:nvSpPr>
          <p:cNvPr id="7" name="Rectangle 6">
            <a:extLst>
              <a:ext uri="{FF2B5EF4-FFF2-40B4-BE49-F238E27FC236}">
                <a16:creationId xmlns:a16="http://schemas.microsoft.com/office/drawing/2014/main" id="{8FD65496-2440-495A-872A-2CF12B04100C}"/>
              </a:ext>
            </a:extLst>
          </p:cNvPr>
          <p:cNvSpPr>
            <a:spLocks noGrp="1"/>
          </p:cNvSpPr>
          <p:nvPr/>
        </p:nvSpPr>
        <p:spPr>
          <a:xfrm>
            <a:off x="609600" y="4448175"/>
            <a:ext cx="10972800" cy="9525"/>
          </a:xfrm>
          <a:prstGeom prst="rect">
            <a:avLst/>
          </a:prstGeom>
          <a:solidFill>
            <a:srgbClr val="46606B"/>
          </a:solidFill>
          <a:ln w="0">
            <a:noFill/>
          </a:ln>
        </p:spPr>
      </p:sp>
    </p:spTree>
    <p:extLst>
      <p:ext uri="{BB962C8B-B14F-4D97-AF65-F5344CB8AC3E}">
        <p14:creationId xmlns:p14="http://schemas.microsoft.com/office/powerpoint/2010/main" val="1739445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3EB"/>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18DC295-BC03-4D0C-9741-00465C811DBC}"/>
              </a:ext>
            </a:extLst>
          </p:cNvPr>
          <p:cNvSpPr>
            <a:spLocks noGrp="1"/>
          </p:cNvSpPr>
          <p:nvPr/>
        </p:nvSpPr>
        <p:spPr>
          <a:xfrm>
            <a:off x="609600" y="323850"/>
            <a:ext cx="6667500" cy="285750"/>
          </a:xfrm>
          <a:prstGeom prst="rect">
            <a:avLst/>
          </a:prstGeom>
          <a:noFill/>
          <a:ln w="0">
            <a:noFill/>
          </a:ln>
        </p:spPr>
        <p:txBody>
          <a:bodyPr lIns="0" tIns="0" rIns="0" bIns="0" anchor="t"/>
          <a:lstStyle/>
          <a:p>
            <a:pPr>
              <a:buNone/>
              <a:defRPr sz="1350" b="1">
                <a:solidFill>
                  <a:srgbClr val="167C80"/>
                </a:solidFill>
                <a:latin typeface="Arial"/>
                <a:ea typeface="Arial"/>
                <a:cs typeface="Arial"/>
              </a:defRPr>
            </a:pPr>
            <a:r>
              <a:rPr sz="1350" b="1">
                <a:solidFill>
                  <a:srgbClr val="167C80"/>
                </a:solidFill>
                <a:latin typeface="Arial"/>
                <a:ea typeface="Arial"/>
                <a:cs typeface="Arial"/>
              </a:rPr>
              <a:t>DNMADE 1  /  ÉCONOMIE</a:t>
            </a:r>
          </a:p>
        </p:txBody>
      </p:sp>
      <p:sp>
        <p:nvSpPr>
          <p:cNvPr id="2" name="Rectangle 1">
            <a:extLst>
              <a:ext uri="{FF2B5EF4-FFF2-40B4-BE49-F238E27FC236}">
                <a16:creationId xmlns:a16="http://schemas.microsoft.com/office/drawing/2014/main" id="{2EEFB5B0-C6DF-43DA-BD4B-193F38DDF659}"/>
              </a:ext>
            </a:extLst>
          </p:cNvPr>
          <p:cNvSpPr>
            <a:spLocks noGrp="1"/>
          </p:cNvSpPr>
          <p:nvPr/>
        </p:nvSpPr>
        <p:spPr>
          <a:xfrm>
            <a:off x="11049000" y="6534150"/>
            <a:ext cx="533400" cy="238125"/>
          </a:xfrm>
          <a:prstGeom prst="rect">
            <a:avLst/>
          </a:prstGeom>
          <a:noFill/>
          <a:ln w="0">
            <a:noFill/>
          </a:ln>
        </p:spPr>
        <p:txBody>
          <a:bodyPr lIns="0" tIns="0" rIns="0" bIns="0" anchor="t"/>
          <a:lstStyle/>
          <a:p>
            <a:pPr>
              <a:buNone/>
              <a:defRPr sz="1350" b="0">
                <a:solidFill>
                  <a:srgbClr val="167C80"/>
                </a:solidFill>
                <a:latin typeface="Arial"/>
                <a:ea typeface="Arial"/>
                <a:cs typeface="Arial"/>
              </a:defRPr>
            </a:pPr>
            <a:r>
              <a:rPr sz="1350" b="0">
                <a:solidFill>
                  <a:srgbClr val="167C80"/>
                </a:solidFill>
                <a:latin typeface="Arial"/>
                <a:ea typeface="Arial"/>
                <a:cs typeface="Arial"/>
              </a:rPr>
              <a:t>02</a:t>
            </a:r>
          </a:p>
        </p:txBody>
      </p:sp>
      <p:sp>
        <p:nvSpPr>
          <p:cNvPr id="3" name="Rectangle 2">
            <a:extLst>
              <a:ext uri="{FF2B5EF4-FFF2-40B4-BE49-F238E27FC236}">
                <a16:creationId xmlns:a16="http://schemas.microsoft.com/office/drawing/2014/main" id="{C9A998BB-7D60-4300-90E5-B8814B3C3F02}"/>
              </a:ext>
            </a:extLst>
          </p:cNvPr>
          <p:cNvSpPr>
            <a:spLocks noGrp="1"/>
          </p:cNvSpPr>
          <p:nvPr/>
        </p:nvSpPr>
        <p:spPr>
          <a:xfrm>
            <a:off x="609600" y="962025"/>
            <a:ext cx="10972800" cy="952500"/>
          </a:xfrm>
          <a:prstGeom prst="rect">
            <a:avLst/>
          </a:prstGeom>
          <a:noFill/>
          <a:ln w="0">
            <a:noFill/>
          </a:ln>
        </p:spPr>
        <p:txBody>
          <a:bodyPr lIns="0" tIns="0" rIns="0" bIns="0" anchor="t"/>
          <a:lstStyle/>
          <a:p>
            <a:pPr>
              <a:buNone/>
              <a:defRPr sz="3450" b="1">
                <a:solidFill>
                  <a:srgbClr val="142D39"/>
                </a:solidFill>
                <a:latin typeface="Arial"/>
                <a:ea typeface="Arial"/>
                <a:cs typeface="Arial"/>
              </a:defRPr>
            </a:pPr>
            <a:r>
              <a:rPr sz="3450" b="1">
                <a:solidFill>
                  <a:srgbClr val="142D39"/>
                </a:solidFill>
                <a:latin typeface="Arial"/>
                <a:ea typeface="Arial"/>
                <a:cs typeface="Arial"/>
              </a:rPr>
              <a:t>Le marché organise les échanges</a:t>
            </a:r>
          </a:p>
        </p:txBody>
      </p:sp>
      <p:sp>
        <p:nvSpPr>
          <p:cNvPr id="4" name="Rectangle 3">
            <a:extLst>
              <a:ext uri="{FF2B5EF4-FFF2-40B4-BE49-F238E27FC236}">
                <a16:creationId xmlns:a16="http://schemas.microsoft.com/office/drawing/2014/main" id="{CD23D005-23AC-4056-AB54-DFA7869B906E}"/>
              </a:ext>
            </a:extLst>
          </p:cNvPr>
          <p:cNvSpPr>
            <a:spLocks noGrp="1"/>
          </p:cNvSpPr>
          <p:nvPr/>
        </p:nvSpPr>
        <p:spPr>
          <a:xfrm>
            <a:off x="609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Une rencontre</a:t>
            </a:r>
          </a:p>
        </p:txBody>
      </p:sp>
      <p:sp>
        <p:nvSpPr>
          <p:cNvPr id="5" name="Rectangle 4">
            <a:extLst>
              <a:ext uri="{FF2B5EF4-FFF2-40B4-BE49-F238E27FC236}">
                <a16:creationId xmlns:a16="http://schemas.microsoft.com/office/drawing/2014/main" id="{D7A6E4A6-F1DE-4D8A-B214-17E81C986620}"/>
              </a:ext>
            </a:extLst>
          </p:cNvPr>
          <p:cNvSpPr>
            <a:spLocks noGrp="1"/>
          </p:cNvSpPr>
          <p:nvPr/>
        </p:nvSpPr>
        <p:spPr>
          <a:xfrm>
            <a:off x="609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Des offreurs proposent un bien ou un service. Des demandeurs souhaitent l’acheter.</a:t>
            </a:r>
          </a:p>
        </p:txBody>
      </p:sp>
      <p:sp>
        <p:nvSpPr>
          <p:cNvPr id="6" name="Rectangle 5">
            <a:extLst>
              <a:ext uri="{FF2B5EF4-FFF2-40B4-BE49-F238E27FC236}">
                <a16:creationId xmlns:a16="http://schemas.microsoft.com/office/drawing/2014/main" id="{928A2651-2B72-4479-9F27-758BC5DA6D0C}"/>
              </a:ext>
            </a:extLst>
          </p:cNvPr>
          <p:cNvSpPr>
            <a:spLocks noGrp="1"/>
          </p:cNvSpPr>
          <p:nvPr/>
        </p:nvSpPr>
        <p:spPr>
          <a:xfrm>
            <a:off x="6324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Un échange</a:t>
            </a:r>
          </a:p>
        </p:txBody>
      </p:sp>
      <p:sp>
        <p:nvSpPr>
          <p:cNvPr id="7" name="Rectangle 6">
            <a:extLst>
              <a:ext uri="{FF2B5EF4-FFF2-40B4-BE49-F238E27FC236}">
                <a16:creationId xmlns:a16="http://schemas.microsoft.com/office/drawing/2014/main" id="{C8377B2E-6391-4E90-9C56-73A0DB0BE6FD}"/>
              </a:ext>
            </a:extLst>
          </p:cNvPr>
          <p:cNvSpPr>
            <a:spLocks noGrp="1"/>
          </p:cNvSpPr>
          <p:nvPr/>
        </p:nvSpPr>
        <p:spPr>
          <a:xfrm>
            <a:off x="6324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Les parties s’accordent sur un prix, une quantité et des conditions de vente.</a:t>
            </a:r>
          </a:p>
        </p:txBody>
      </p:sp>
      <p:sp>
        <p:nvSpPr>
          <p:cNvPr id="10" name="Rectangle 9">
            <a:extLst>
              <a:ext uri="{FF2B5EF4-FFF2-40B4-BE49-F238E27FC236}">
                <a16:creationId xmlns:a16="http://schemas.microsoft.com/office/drawing/2014/main" id="{70A17D45-639A-473C-ABA2-2C0587CA2D9A}"/>
              </a:ext>
            </a:extLst>
          </p:cNvPr>
          <p:cNvSpPr>
            <a:spLocks noGrp="1"/>
          </p:cNvSpPr>
          <p:nvPr/>
        </p:nvSpPr>
        <p:spPr>
          <a:xfrm>
            <a:off x="609600" y="5619750"/>
            <a:ext cx="10972800" cy="790575"/>
          </a:xfrm>
          <a:prstGeom prst="rect">
            <a:avLst/>
          </a:prstGeom>
          <a:solidFill>
            <a:srgbClr val="142D39"/>
          </a:solidFill>
          <a:ln w="0">
            <a:noFill/>
          </a:ln>
        </p:spPr>
      </p:sp>
      <p:sp>
        <p:nvSpPr>
          <p:cNvPr id="11" name="Rectangle 10">
            <a:extLst>
              <a:ext uri="{FF2B5EF4-FFF2-40B4-BE49-F238E27FC236}">
                <a16:creationId xmlns:a16="http://schemas.microsoft.com/office/drawing/2014/main" id="{C7F155A2-A7E1-450C-8B47-E452AF8F8D37}"/>
              </a:ext>
            </a:extLst>
          </p:cNvPr>
          <p:cNvSpPr>
            <a:spLocks noGrp="1"/>
          </p:cNvSpPr>
          <p:nvPr/>
        </p:nvSpPr>
        <p:spPr>
          <a:xfrm>
            <a:off x="609600" y="1809750"/>
            <a:ext cx="857250" cy="47625"/>
          </a:xfrm>
          <a:prstGeom prst="rect">
            <a:avLst/>
          </a:prstGeom>
          <a:solidFill>
            <a:srgbClr val="BE603E"/>
          </a:solidFill>
          <a:ln w="0">
            <a:noFill/>
          </a:ln>
        </p:spPr>
      </p:sp>
      <p:sp>
        <p:nvSpPr>
          <p:cNvPr id="12" name="Rectangle 11">
            <a:extLst>
              <a:ext uri="{FF2B5EF4-FFF2-40B4-BE49-F238E27FC236}">
                <a16:creationId xmlns:a16="http://schemas.microsoft.com/office/drawing/2014/main" id="{22D3EE70-DC8E-42CA-93E5-31E79DA5B918}"/>
              </a:ext>
            </a:extLst>
          </p:cNvPr>
          <p:cNvSpPr>
            <a:spLocks noGrp="1"/>
          </p:cNvSpPr>
          <p:nvPr/>
        </p:nvSpPr>
        <p:spPr>
          <a:xfrm>
            <a:off x="6000750" y="2295525"/>
            <a:ext cx="9525" cy="2857500"/>
          </a:xfrm>
          <a:prstGeom prst="rect">
            <a:avLst/>
          </a:prstGeom>
          <a:solidFill>
            <a:srgbClr val="D6D4C9"/>
          </a:solidFill>
          <a:ln w="0">
            <a:noFill/>
          </a:ln>
        </p:spPr>
      </p:sp>
      <p:sp>
        <p:nvSpPr>
          <p:cNvPr id="13" name="Rectangle 12">
            <a:extLst>
              <a:ext uri="{FF2B5EF4-FFF2-40B4-BE49-F238E27FC236}">
                <a16:creationId xmlns:a16="http://schemas.microsoft.com/office/drawing/2014/main" id="{DBAB5E56-FF54-4FB1-9185-CFDA391E7CAF}"/>
              </a:ext>
            </a:extLst>
          </p:cNvPr>
          <p:cNvSpPr>
            <a:spLocks noGrp="1"/>
          </p:cNvSpPr>
          <p:nvPr/>
        </p:nvSpPr>
        <p:spPr>
          <a:xfrm>
            <a:off x="809625" y="5781675"/>
            <a:ext cx="10572750" cy="457200"/>
          </a:xfrm>
          <a:prstGeom prst="rect">
            <a:avLst/>
          </a:prstGeom>
          <a:noFill/>
          <a:ln w="0">
            <a:noFill/>
          </a:ln>
        </p:spPr>
        <p:txBody>
          <a:bodyPr lIns="0" tIns="0" rIns="0" bIns="0" anchor="ctr"/>
          <a:lstStyle/>
          <a:p>
            <a:pPr>
              <a:defRPr sz="2100" b="1">
                <a:solidFill>
                  <a:srgbClr val="F7F3EB"/>
                </a:solidFill>
              </a:defRPr>
            </a:pPr>
            <a:r>
              <a:rPr sz="2100" b="1">
                <a:solidFill>
                  <a:srgbClr val="F7F3EB"/>
                </a:solidFill>
              </a:rPr>
              <a:t>Un marché peut exister dans un lieu physique ou à distance.</a:t>
            </a:r>
          </a:p>
        </p:txBody>
      </p:sp>
    </p:spTree>
    <p:extLst>
      <p:ext uri="{BB962C8B-B14F-4D97-AF65-F5344CB8AC3E}">
        <p14:creationId xmlns:p14="http://schemas.microsoft.com/office/powerpoint/2010/main" val="1651437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3EB"/>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B2BC017-CDEC-4F34-AD9B-DC6293D58011}"/>
              </a:ext>
            </a:extLst>
          </p:cNvPr>
          <p:cNvSpPr>
            <a:spLocks noGrp="1"/>
          </p:cNvSpPr>
          <p:nvPr/>
        </p:nvSpPr>
        <p:spPr>
          <a:xfrm>
            <a:off x="609600" y="323850"/>
            <a:ext cx="6667500" cy="285750"/>
          </a:xfrm>
          <a:prstGeom prst="rect">
            <a:avLst/>
          </a:prstGeom>
          <a:noFill/>
          <a:ln w="0">
            <a:noFill/>
          </a:ln>
        </p:spPr>
        <p:txBody>
          <a:bodyPr lIns="0" tIns="0" rIns="0" bIns="0" anchor="t"/>
          <a:lstStyle/>
          <a:p>
            <a:pPr>
              <a:buNone/>
              <a:defRPr sz="1350" b="1">
                <a:solidFill>
                  <a:srgbClr val="167C80"/>
                </a:solidFill>
                <a:latin typeface="Arial"/>
                <a:ea typeface="Arial"/>
                <a:cs typeface="Arial"/>
              </a:defRPr>
            </a:pPr>
            <a:r>
              <a:rPr sz="1350" b="1">
                <a:solidFill>
                  <a:srgbClr val="167C80"/>
                </a:solidFill>
                <a:latin typeface="Arial"/>
                <a:ea typeface="Arial"/>
                <a:cs typeface="Arial"/>
              </a:rPr>
              <a:t>DNMADE 1  /  ÉCONOMIE</a:t>
            </a:r>
          </a:p>
        </p:txBody>
      </p:sp>
      <p:sp>
        <p:nvSpPr>
          <p:cNvPr id="2" name="Rectangle 1">
            <a:extLst>
              <a:ext uri="{FF2B5EF4-FFF2-40B4-BE49-F238E27FC236}">
                <a16:creationId xmlns:a16="http://schemas.microsoft.com/office/drawing/2014/main" id="{9E8281BD-664A-4189-99F1-89BD13ABBB58}"/>
              </a:ext>
            </a:extLst>
          </p:cNvPr>
          <p:cNvSpPr>
            <a:spLocks noGrp="1"/>
          </p:cNvSpPr>
          <p:nvPr/>
        </p:nvSpPr>
        <p:spPr>
          <a:xfrm>
            <a:off x="11049000" y="6534150"/>
            <a:ext cx="533400" cy="238125"/>
          </a:xfrm>
          <a:prstGeom prst="rect">
            <a:avLst/>
          </a:prstGeom>
          <a:noFill/>
          <a:ln w="0">
            <a:noFill/>
          </a:ln>
        </p:spPr>
        <p:txBody>
          <a:bodyPr lIns="0" tIns="0" rIns="0" bIns="0" anchor="t"/>
          <a:lstStyle/>
          <a:p>
            <a:pPr>
              <a:buNone/>
              <a:defRPr sz="1350" b="0">
                <a:solidFill>
                  <a:srgbClr val="167C80"/>
                </a:solidFill>
                <a:latin typeface="Arial"/>
                <a:ea typeface="Arial"/>
                <a:cs typeface="Arial"/>
              </a:defRPr>
            </a:pPr>
            <a:r>
              <a:rPr sz="1350" b="0">
                <a:solidFill>
                  <a:srgbClr val="167C80"/>
                </a:solidFill>
                <a:latin typeface="Arial"/>
                <a:ea typeface="Arial"/>
                <a:cs typeface="Arial"/>
              </a:rPr>
              <a:t>03</a:t>
            </a:r>
          </a:p>
        </p:txBody>
      </p:sp>
      <p:sp>
        <p:nvSpPr>
          <p:cNvPr id="3" name="Rectangle 2">
            <a:extLst>
              <a:ext uri="{FF2B5EF4-FFF2-40B4-BE49-F238E27FC236}">
                <a16:creationId xmlns:a16="http://schemas.microsoft.com/office/drawing/2014/main" id="{8A00F096-B7E2-4FCB-B94D-A62F7B8BFD5E}"/>
              </a:ext>
            </a:extLst>
          </p:cNvPr>
          <p:cNvSpPr>
            <a:spLocks noGrp="1"/>
          </p:cNvSpPr>
          <p:nvPr/>
        </p:nvSpPr>
        <p:spPr>
          <a:xfrm>
            <a:off x="609600" y="962025"/>
            <a:ext cx="10972800" cy="952500"/>
          </a:xfrm>
          <a:prstGeom prst="rect">
            <a:avLst/>
          </a:prstGeom>
          <a:noFill/>
          <a:ln w="0">
            <a:noFill/>
          </a:ln>
        </p:spPr>
        <p:txBody>
          <a:bodyPr lIns="0" tIns="0" rIns="0" bIns="0" anchor="t"/>
          <a:lstStyle/>
          <a:p>
            <a:pPr>
              <a:buNone/>
              <a:defRPr sz="3450" b="1">
                <a:solidFill>
                  <a:srgbClr val="142D39"/>
                </a:solidFill>
                <a:latin typeface="Arial"/>
                <a:ea typeface="Arial"/>
                <a:cs typeface="Arial"/>
              </a:defRPr>
            </a:pPr>
            <a:r>
              <a:rPr sz="3450" b="1">
                <a:solidFill>
                  <a:srgbClr val="142D39"/>
                </a:solidFill>
                <a:latin typeface="Arial"/>
                <a:ea typeface="Arial"/>
                <a:cs typeface="Arial"/>
              </a:rPr>
              <a:t>Un marché possède un périmètre</a:t>
            </a:r>
          </a:p>
        </p:txBody>
      </p:sp>
      <p:sp>
        <p:nvSpPr>
          <p:cNvPr id="4" name="Rectangle 3">
            <a:extLst>
              <a:ext uri="{FF2B5EF4-FFF2-40B4-BE49-F238E27FC236}">
                <a16:creationId xmlns:a16="http://schemas.microsoft.com/office/drawing/2014/main" id="{7733AA2B-5A0D-4B9C-9AC0-72D26B7E5E3A}"/>
              </a:ext>
            </a:extLst>
          </p:cNvPr>
          <p:cNvSpPr>
            <a:spLocks noGrp="1"/>
          </p:cNvSpPr>
          <p:nvPr/>
        </p:nvSpPr>
        <p:spPr>
          <a:xfrm>
            <a:off x="609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Le produit et les usages</a:t>
            </a:r>
          </a:p>
        </p:txBody>
      </p:sp>
      <p:sp>
        <p:nvSpPr>
          <p:cNvPr id="5" name="Rectangle 4">
            <a:extLst>
              <a:ext uri="{FF2B5EF4-FFF2-40B4-BE49-F238E27FC236}">
                <a16:creationId xmlns:a16="http://schemas.microsoft.com/office/drawing/2014/main" id="{B61F4291-7C87-4E86-A8D2-03E468099653}"/>
              </a:ext>
            </a:extLst>
          </p:cNvPr>
          <p:cNvSpPr>
            <a:spLocks noGrp="1"/>
          </p:cNvSpPr>
          <p:nvPr/>
        </p:nvSpPr>
        <p:spPr>
          <a:xfrm>
            <a:off x="609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Quels biens ou services les acheteurs peuvent-ils considérer comme des alternatives ?</a:t>
            </a:r>
          </a:p>
        </p:txBody>
      </p:sp>
      <p:sp>
        <p:nvSpPr>
          <p:cNvPr id="6" name="Rectangle 5">
            <a:extLst>
              <a:ext uri="{FF2B5EF4-FFF2-40B4-BE49-F238E27FC236}">
                <a16:creationId xmlns:a16="http://schemas.microsoft.com/office/drawing/2014/main" id="{4386225F-23D2-479B-B04F-4026403969A0}"/>
              </a:ext>
            </a:extLst>
          </p:cNvPr>
          <p:cNvSpPr>
            <a:spLocks noGrp="1"/>
          </p:cNvSpPr>
          <p:nvPr/>
        </p:nvSpPr>
        <p:spPr>
          <a:xfrm>
            <a:off x="6324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L’espace et la période</a:t>
            </a:r>
          </a:p>
        </p:txBody>
      </p:sp>
      <p:sp>
        <p:nvSpPr>
          <p:cNvPr id="7" name="Rectangle 6">
            <a:extLst>
              <a:ext uri="{FF2B5EF4-FFF2-40B4-BE49-F238E27FC236}">
                <a16:creationId xmlns:a16="http://schemas.microsoft.com/office/drawing/2014/main" id="{3B037753-0B47-40FE-A50D-8BF4EAB31C8F}"/>
              </a:ext>
            </a:extLst>
          </p:cNvPr>
          <p:cNvSpPr>
            <a:spLocks noGrp="1"/>
          </p:cNvSpPr>
          <p:nvPr/>
        </p:nvSpPr>
        <p:spPr>
          <a:xfrm>
            <a:off x="6324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Un marché local, national ou international, observé sur une période donnée.</a:t>
            </a:r>
          </a:p>
        </p:txBody>
      </p:sp>
      <p:sp>
        <p:nvSpPr>
          <p:cNvPr id="10" name="Rectangle 9">
            <a:extLst>
              <a:ext uri="{FF2B5EF4-FFF2-40B4-BE49-F238E27FC236}">
                <a16:creationId xmlns:a16="http://schemas.microsoft.com/office/drawing/2014/main" id="{DBE755DA-01B6-4DA9-BFB2-7CBABF2668F3}"/>
              </a:ext>
            </a:extLst>
          </p:cNvPr>
          <p:cNvSpPr>
            <a:spLocks noGrp="1"/>
          </p:cNvSpPr>
          <p:nvPr/>
        </p:nvSpPr>
        <p:spPr>
          <a:xfrm>
            <a:off x="609600" y="5619750"/>
            <a:ext cx="10972800" cy="790575"/>
          </a:xfrm>
          <a:prstGeom prst="rect">
            <a:avLst/>
          </a:prstGeom>
          <a:solidFill>
            <a:srgbClr val="142D39"/>
          </a:solidFill>
          <a:ln w="0">
            <a:noFill/>
          </a:ln>
        </p:spPr>
      </p:sp>
      <p:sp>
        <p:nvSpPr>
          <p:cNvPr id="11" name="Rectangle 10">
            <a:extLst>
              <a:ext uri="{FF2B5EF4-FFF2-40B4-BE49-F238E27FC236}">
                <a16:creationId xmlns:a16="http://schemas.microsoft.com/office/drawing/2014/main" id="{EBD23499-2664-4511-9DA5-41D265A03E45}"/>
              </a:ext>
            </a:extLst>
          </p:cNvPr>
          <p:cNvSpPr>
            <a:spLocks noGrp="1"/>
          </p:cNvSpPr>
          <p:nvPr/>
        </p:nvSpPr>
        <p:spPr>
          <a:xfrm>
            <a:off x="609600" y="1809750"/>
            <a:ext cx="857250" cy="47625"/>
          </a:xfrm>
          <a:prstGeom prst="rect">
            <a:avLst/>
          </a:prstGeom>
          <a:solidFill>
            <a:srgbClr val="BE603E"/>
          </a:solidFill>
          <a:ln w="0">
            <a:noFill/>
          </a:ln>
        </p:spPr>
      </p:sp>
      <p:sp>
        <p:nvSpPr>
          <p:cNvPr id="12" name="Rectangle 11">
            <a:extLst>
              <a:ext uri="{FF2B5EF4-FFF2-40B4-BE49-F238E27FC236}">
                <a16:creationId xmlns:a16="http://schemas.microsoft.com/office/drawing/2014/main" id="{65421CE7-E147-494F-9B37-30DD0588E870}"/>
              </a:ext>
            </a:extLst>
          </p:cNvPr>
          <p:cNvSpPr>
            <a:spLocks noGrp="1"/>
          </p:cNvSpPr>
          <p:nvPr/>
        </p:nvSpPr>
        <p:spPr>
          <a:xfrm>
            <a:off x="6000750" y="2295525"/>
            <a:ext cx="9525" cy="2857500"/>
          </a:xfrm>
          <a:prstGeom prst="rect">
            <a:avLst/>
          </a:prstGeom>
          <a:solidFill>
            <a:srgbClr val="D6D4C9"/>
          </a:solidFill>
          <a:ln w="0">
            <a:noFill/>
          </a:ln>
        </p:spPr>
      </p:sp>
      <p:sp>
        <p:nvSpPr>
          <p:cNvPr id="13" name="Rectangle 12">
            <a:extLst>
              <a:ext uri="{FF2B5EF4-FFF2-40B4-BE49-F238E27FC236}">
                <a16:creationId xmlns:a16="http://schemas.microsoft.com/office/drawing/2014/main" id="{57A0EF67-897B-4F8B-B667-DF76ED293BFC}"/>
              </a:ext>
            </a:extLst>
          </p:cNvPr>
          <p:cNvSpPr>
            <a:spLocks noGrp="1"/>
          </p:cNvSpPr>
          <p:nvPr/>
        </p:nvSpPr>
        <p:spPr>
          <a:xfrm>
            <a:off x="809625" y="5781675"/>
            <a:ext cx="10572750" cy="457200"/>
          </a:xfrm>
          <a:prstGeom prst="rect">
            <a:avLst/>
          </a:prstGeom>
          <a:noFill/>
          <a:ln w="0">
            <a:noFill/>
          </a:ln>
        </p:spPr>
        <p:txBody>
          <a:bodyPr lIns="0" tIns="0" rIns="0" bIns="0" anchor="ctr"/>
          <a:lstStyle/>
          <a:p>
            <a:pPr>
              <a:defRPr sz="2100" b="1">
                <a:solidFill>
                  <a:srgbClr val="F7F3EB"/>
                </a:solidFill>
              </a:defRPr>
            </a:pPr>
            <a:r>
              <a:rPr sz="2100" b="1">
                <a:solidFill>
                  <a:srgbClr val="F7F3EB"/>
                </a:solidFill>
              </a:rPr>
              <a:t>Un atelier achète sur certains marchés et vend sur d’autres.</a:t>
            </a:r>
          </a:p>
        </p:txBody>
      </p:sp>
    </p:spTree>
    <p:extLst>
      <p:ext uri="{BB962C8B-B14F-4D97-AF65-F5344CB8AC3E}">
        <p14:creationId xmlns:p14="http://schemas.microsoft.com/office/powerpoint/2010/main" val="1424326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3EB"/>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AE2BB2D-0222-406F-93B2-D40DEEF348EF}"/>
              </a:ext>
            </a:extLst>
          </p:cNvPr>
          <p:cNvSpPr>
            <a:spLocks noGrp="1"/>
          </p:cNvSpPr>
          <p:nvPr/>
        </p:nvSpPr>
        <p:spPr>
          <a:xfrm>
            <a:off x="609600" y="323850"/>
            <a:ext cx="6667500" cy="285750"/>
          </a:xfrm>
          <a:prstGeom prst="rect">
            <a:avLst/>
          </a:prstGeom>
          <a:noFill/>
          <a:ln w="0">
            <a:noFill/>
          </a:ln>
        </p:spPr>
        <p:txBody>
          <a:bodyPr lIns="0" tIns="0" rIns="0" bIns="0" anchor="t"/>
          <a:lstStyle/>
          <a:p>
            <a:pPr>
              <a:buNone/>
              <a:defRPr sz="1350" b="1">
                <a:solidFill>
                  <a:srgbClr val="167C80"/>
                </a:solidFill>
                <a:latin typeface="Arial"/>
                <a:ea typeface="Arial"/>
                <a:cs typeface="Arial"/>
              </a:defRPr>
            </a:pPr>
            <a:r>
              <a:rPr sz="1350" b="1">
                <a:solidFill>
                  <a:srgbClr val="167C80"/>
                </a:solidFill>
                <a:latin typeface="Arial"/>
                <a:ea typeface="Arial"/>
                <a:cs typeface="Arial"/>
              </a:rPr>
              <a:t>DNMADE 1  /  ÉCONOMIE</a:t>
            </a:r>
          </a:p>
        </p:txBody>
      </p:sp>
      <p:sp>
        <p:nvSpPr>
          <p:cNvPr id="2" name="Rectangle 1">
            <a:extLst>
              <a:ext uri="{FF2B5EF4-FFF2-40B4-BE49-F238E27FC236}">
                <a16:creationId xmlns:a16="http://schemas.microsoft.com/office/drawing/2014/main" id="{BB832C43-488C-41D6-A8E9-F6964A0F3679}"/>
              </a:ext>
            </a:extLst>
          </p:cNvPr>
          <p:cNvSpPr>
            <a:spLocks noGrp="1"/>
          </p:cNvSpPr>
          <p:nvPr/>
        </p:nvSpPr>
        <p:spPr>
          <a:xfrm>
            <a:off x="11049000" y="6534150"/>
            <a:ext cx="533400" cy="238125"/>
          </a:xfrm>
          <a:prstGeom prst="rect">
            <a:avLst/>
          </a:prstGeom>
          <a:noFill/>
          <a:ln w="0">
            <a:noFill/>
          </a:ln>
        </p:spPr>
        <p:txBody>
          <a:bodyPr lIns="0" tIns="0" rIns="0" bIns="0" anchor="t"/>
          <a:lstStyle/>
          <a:p>
            <a:pPr>
              <a:buNone/>
              <a:defRPr sz="1350" b="0">
                <a:solidFill>
                  <a:srgbClr val="167C80"/>
                </a:solidFill>
                <a:latin typeface="Arial"/>
                <a:ea typeface="Arial"/>
                <a:cs typeface="Arial"/>
              </a:defRPr>
            </a:pPr>
            <a:r>
              <a:rPr sz="1350" b="0">
                <a:solidFill>
                  <a:srgbClr val="167C80"/>
                </a:solidFill>
                <a:latin typeface="Arial"/>
                <a:ea typeface="Arial"/>
                <a:cs typeface="Arial"/>
              </a:rPr>
              <a:t>04</a:t>
            </a:r>
          </a:p>
        </p:txBody>
      </p:sp>
      <p:sp>
        <p:nvSpPr>
          <p:cNvPr id="3" name="Rectangle 2">
            <a:extLst>
              <a:ext uri="{FF2B5EF4-FFF2-40B4-BE49-F238E27FC236}">
                <a16:creationId xmlns:a16="http://schemas.microsoft.com/office/drawing/2014/main" id="{A41C73DA-5812-4276-BCD9-A1B839BD4265}"/>
              </a:ext>
            </a:extLst>
          </p:cNvPr>
          <p:cNvSpPr>
            <a:spLocks noGrp="1"/>
          </p:cNvSpPr>
          <p:nvPr/>
        </p:nvSpPr>
        <p:spPr>
          <a:xfrm>
            <a:off x="609600" y="962025"/>
            <a:ext cx="10972800" cy="952500"/>
          </a:xfrm>
          <a:prstGeom prst="rect">
            <a:avLst/>
          </a:prstGeom>
          <a:noFill/>
          <a:ln w="0">
            <a:noFill/>
          </a:ln>
        </p:spPr>
        <p:txBody>
          <a:bodyPr lIns="0" tIns="0" rIns="0" bIns="0" anchor="t"/>
          <a:lstStyle/>
          <a:p>
            <a:pPr>
              <a:buNone/>
              <a:defRPr sz="3450" b="1">
                <a:solidFill>
                  <a:srgbClr val="142D39"/>
                </a:solidFill>
                <a:latin typeface="Arial"/>
                <a:ea typeface="Arial"/>
                <a:cs typeface="Arial"/>
              </a:defRPr>
            </a:pPr>
            <a:r>
              <a:rPr sz="3450" b="1">
                <a:solidFill>
                  <a:srgbClr val="142D39"/>
                </a:solidFill>
                <a:latin typeface="Arial"/>
                <a:ea typeface="Arial"/>
                <a:cs typeface="Arial"/>
              </a:rPr>
              <a:t>Les échanges reposent sur des règles</a:t>
            </a:r>
          </a:p>
        </p:txBody>
      </p:sp>
      <p:sp>
        <p:nvSpPr>
          <p:cNvPr id="4" name="Rectangle 3">
            <a:extLst>
              <a:ext uri="{FF2B5EF4-FFF2-40B4-BE49-F238E27FC236}">
                <a16:creationId xmlns:a16="http://schemas.microsoft.com/office/drawing/2014/main" id="{B753A499-ADCF-462A-8E51-1D26FD403267}"/>
              </a:ext>
            </a:extLst>
          </p:cNvPr>
          <p:cNvSpPr>
            <a:spLocks noGrp="1"/>
          </p:cNvSpPr>
          <p:nvPr/>
        </p:nvSpPr>
        <p:spPr>
          <a:xfrm>
            <a:off x="609600" y="2238375"/>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Des droits</a:t>
            </a:r>
          </a:p>
        </p:txBody>
      </p:sp>
      <p:sp>
        <p:nvSpPr>
          <p:cNvPr id="5" name="Rectangle 4">
            <a:extLst>
              <a:ext uri="{FF2B5EF4-FFF2-40B4-BE49-F238E27FC236}">
                <a16:creationId xmlns:a16="http://schemas.microsoft.com/office/drawing/2014/main" id="{1B165EEC-9614-408F-AF72-7E57E90C545E}"/>
              </a:ext>
            </a:extLst>
          </p:cNvPr>
          <p:cNvSpPr>
            <a:spLocks noGrp="1"/>
          </p:cNvSpPr>
          <p:nvPr/>
        </p:nvSpPr>
        <p:spPr>
          <a:xfrm>
            <a:off x="609600" y="2809875"/>
            <a:ext cx="5143500" cy="95250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Identifier ce que chacun peut vendre ou acheter.</a:t>
            </a:r>
          </a:p>
        </p:txBody>
      </p:sp>
      <p:sp>
        <p:nvSpPr>
          <p:cNvPr id="6" name="Rectangle 5">
            <a:extLst>
              <a:ext uri="{FF2B5EF4-FFF2-40B4-BE49-F238E27FC236}">
                <a16:creationId xmlns:a16="http://schemas.microsoft.com/office/drawing/2014/main" id="{EFC8B478-2E14-42E4-AF07-B6596BC02C88}"/>
              </a:ext>
            </a:extLst>
          </p:cNvPr>
          <p:cNvSpPr>
            <a:spLocks noGrp="1"/>
          </p:cNvSpPr>
          <p:nvPr/>
        </p:nvSpPr>
        <p:spPr>
          <a:xfrm>
            <a:off x="6324600" y="2238375"/>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Des engagements</a:t>
            </a:r>
          </a:p>
        </p:txBody>
      </p:sp>
      <p:sp>
        <p:nvSpPr>
          <p:cNvPr id="7" name="Rectangle 6">
            <a:extLst>
              <a:ext uri="{FF2B5EF4-FFF2-40B4-BE49-F238E27FC236}">
                <a16:creationId xmlns:a16="http://schemas.microsoft.com/office/drawing/2014/main" id="{07DD3AE8-4B5D-4FAB-9943-A2B54C1E2150}"/>
              </a:ext>
            </a:extLst>
          </p:cNvPr>
          <p:cNvSpPr>
            <a:spLocks noGrp="1"/>
          </p:cNvSpPr>
          <p:nvPr/>
        </p:nvSpPr>
        <p:spPr>
          <a:xfrm>
            <a:off x="6324600" y="2809875"/>
            <a:ext cx="5143500" cy="95250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Définir le produit, le prix et les délais.</a:t>
            </a:r>
          </a:p>
        </p:txBody>
      </p:sp>
      <p:sp>
        <p:nvSpPr>
          <p:cNvPr id="8" name="Rectangle 7">
            <a:extLst>
              <a:ext uri="{FF2B5EF4-FFF2-40B4-BE49-F238E27FC236}">
                <a16:creationId xmlns:a16="http://schemas.microsoft.com/office/drawing/2014/main" id="{D91A52DA-3306-4ED0-992F-A3850358F671}"/>
              </a:ext>
            </a:extLst>
          </p:cNvPr>
          <p:cNvSpPr>
            <a:spLocks noGrp="1"/>
          </p:cNvSpPr>
          <p:nvPr/>
        </p:nvSpPr>
        <p:spPr>
          <a:xfrm>
            <a:off x="609600" y="3876675"/>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De l’information</a:t>
            </a:r>
          </a:p>
        </p:txBody>
      </p:sp>
      <p:sp>
        <p:nvSpPr>
          <p:cNvPr id="9" name="Rectangle 8">
            <a:extLst>
              <a:ext uri="{FF2B5EF4-FFF2-40B4-BE49-F238E27FC236}">
                <a16:creationId xmlns:a16="http://schemas.microsoft.com/office/drawing/2014/main" id="{93F183E7-3123-4C81-A122-F1A2A585444A}"/>
              </a:ext>
            </a:extLst>
          </p:cNvPr>
          <p:cNvSpPr>
            <a:spLocks noGrp="1"/>
          </p:cNvSpPr>
          <p:nvPr/>
        </p:nvSpPr>
        <p:spPr>
          <a:xfrm>
            <a:off x="609600" y="4448175"/>
            <a:ext cx="5143500" cy="95250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Comparer les offres et comprendre leur qualité.</a:t>
            </a:r>
          </a:p>
        </p:txBody>
      </p:sp>
      <p:sp>
        <p:nvSpPr>
          <p:cNvPr id="10" name="Rectangle 9">
            <a:extLst>
              <a:ext uri="{FF2B5EF4-FFF2-40B4-BE49-F238E27FC236}">
                <a16:creationId xmlns:a16="http://schemas.microsoft.com/office/drawing/2014/main" id="{326FF2A2-671B-45B7-B6DF-1CA33BFE66C4}"/>
              </a:ext>
            </a:extLst>
          </p:cNvPr>
          <p:cNvSpPr>
            <a:spLocks noGrp="1"/>
          </p:cNvSpPr>
          <p:nvPr/>
        </p:nvSpPr>
        <p:spPr>
          <a:xfrm>
            <a:off x="6324600" y="3876675"/>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De la confiance</a:t>
            </a:r>
          </a:p>
        </p:txBody>
      </p:sp>
      <p:sp>
        <p:nvSpPr>
          <p:cNvPr id="11" name="Rectangle 10">
            <a:extLst>
              <a:ext uri="{FF2B5EF4-FFF2-40B4-BE49-F238E27FC236}">
                <a16:creationId xmlns:a16="http://schemas.microsoft.com/office/drawing/2014/main" id="{3FB49FE6-23E0-4FC3-86BF-E599463117FA}"/>
              </a:ext>
            </a:extLst>
          </p:cNvPr>
          <p:cNvSpPr>
            <a:spLocks noGrp="1"/>
          </p:cNvSpPr>
          <p:nvPr/>
        </p:nvSpPr>
        <p:spPr>
          <a:xfrm>
            <a:off x="6324600" y="4448175"/>
            <a:ext cx="5143500" cy="95250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Pouvoir payer, recevoir et faire respecter l’accord.</a:t>
            </a:r>
          </a:p>
        </p:txBody>
      </p:sp>
      <p:sp>
        <p:nvSpPr>
          <p:cNvPr id="14" name="Rectangle 13">
            <a:extLst>
              <a:ext uri="{FF2B5EF4-FFF2-40B4-BE49-F238E27FC236}">
                <a16:creationId xmlns:a16="http://schemas.microsoft.com/office/drawing/2014/main" id="{089458AE-A14D-43C1-9030-8DEEA9459D8F}"/>
              </a:ext>
            </a:extLst>
          </p:cNvPr>
          <p:cNvSpPr>
            <a:spLocks noGrp="1"/>
          </p:cNvSpPr>
          <p:nvPr/>
        </p:nvSpPr>
        <p:spPr>
          <a:xfrm>
            <a:off x="609600" y="5619750"/>
            <a:ext cx="10972800" cy="790575"/>
          </a:xfrm>
          <a:prstGeom prst="rect">
            <a:avLst/>
          </a:prstGeom>
          <a:solidFill>
            <a:srgbClr val="142D39"/>
          </a:solidFill>
          <a:ln w="0">
            <a:noFill/>
          </a:ln>
        </p:spPr>
      </p:sp>
      <p:sp>
        <p:nvSpPr>
          <p:cNvPr id="15" name="Rectangle 14">
            <a:extLst>
              <a:ext uri="{FF2B5EF4-FFF2-40B4-BE49-F238E27FC236}">
                <a16:creationId xmlns:a16="http://schemas.microsoft.com/office/drawing/2014/main" id="{8B994BF5-FDB4-4FB2-BD66-171FCFF6CB86}"/>
              </a:ext>
            </a:extLst>
          </p:cNvPr>
          <p:cNvSpPr>
            <a:spLocks noGrp="1"/>
          </p:cNvSpPr>
          <p:nvPr/>
        </p:nvSpPr>
        <p:spPr>
          <a:xfrm>
            <a:off x="609600" y="1809750"/>
            <a:ext cx="857250" cy="47625"/>
          </a:xfrm>
          <a:prstGeom prst="rect">
            <a:avLst/>
          </a:prstGeom>
          <a:solidFill>
            <a:srgbClr val="BE603E"/>
          </a:solidFill>
          <a:ln w="0">
            <a:noFill/>
          </a:ln>
        </p:spPr>
      </p:sp>
      <p:sp>
        <p:nvSpPr>
          <p:cNvPr id="16" name="Rectangle 15">
            <a:extLst>
              <a:ext uri="{FF2B5EF4-FFF2-40B4-BE49-F238E27FC236}">
                <a16:creationId xmlns:a16="http://schemas.microsoft.com/office/drawing/2014/main" id="{3634F357-104D-4F0A-BC36-121BEF2A26E7}"/>
              </a:ext>
            </a:extLst>
          </p:cNvPr>
          <p:cNvSpPr>
            <a:spLocks noGrp="1"/>
          </p:cNvSpPr>
          <p:nvPr/>
        </p:nvSpPr>
        <p:spPr>
          <a:xfrm>
            <a:off x="6000750" y="2295525"/>
            <a:ext cx="9525" cy="2857500"/>
          </a:xfrm>
          <a:prstGeom prst="rect">
            <a:avLst/>
          </a:prstGeom>
          <a:solidFill>
            <a:srgbClr val="D6D4C9"/>
          </a:solidFill>
          <a:ln w="0">
            <a:noFill/>
          </a:ln>
        </p:spPr>
      </p:sp>
      <p:sp>
        <p:nvSpPr>
          <p:cNvPr id="17" name="Rectangle 16">
            <a:extLst>
              <a:ext uri="{FF2B5EF4-FFF2-40B4-BE49-F238E27FC236}">
                <a16:creationId xmlns:a16="http://schemas.microsoft.com/office/drawing/2014/main" id="{B37CD171-B8A6-438B-9B5D-400DF662BC05}"/>
              </a:ext>
            </a:extLst>
          </p:cNvPr>
          <p:cNvSpPr>
            <a:spLocks noGrp="1"/>
          </p:cNvSpPr>
          <p:nvPr/>
        </p:nvSpPr>
        <p:spPr>
          <a:xfrm>
            <a:off x="809625" y="5781675"/>
            <a:ext cx="10572750" cy="457200"/>
          </a:xfrm>
          <a:prstGeom prst="rect">
            <a:avLst/>
          </a:prstGeom>
          <a:noFill/>
          <a:ln w="0">
            <a:noFill/>
          </a:ln>
        </p:spPr>
        <p:txBody>
          <a:bodyPr lIns="0" tIns="0" rIns="0" bIns="0" anchor="ctr"/>
          <a:lstStyle/>
          <a:p>
            <a:pPr>
              <a:defRPr sz="2100" b="1">
                <a:solidFill>
                  <a:srgbClr val="F7F3EB"/>
                </a:solidFill>
              </a:defRPr>
            </a:pPr>
            <a:r>
              <a:rPr sz="2100" b="1">
                <a:solidFill>
                  <a:srgbClr val="F7F3EB"/>
                </a:solidFill>
              </a:rPr>
              <a:t>Le fonctionnement d’un marché dépend aussi de son organisation.</a:t>
            </a:r>
          </a:p>
        </p:txBody>
      </p:sp>
    </p:spTree>
    <p:extLst>
      <p:ext uri="{BB962C8B-B14F-4D97-AF65-F5344CB8AC3E}">
        <p14:creationId xmlns:p14="http://schemas.microsoft.com/office/powerpoint/2010/main" val="1017411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3EB"/>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B2BC017-CDEC-4F34-AD9B-DC6293D58011}"/>
              </a:ext>
            </a:extLst>
          </p:cNvPr>
          <p:cNvSpPr>
            <a:spLocks noGrp="1"/>
          </p:cNvSpPr>
          <p:nvPr/>
        </p:nvSpPr>
        <p:spPr>
          <a:xfrm>
            <a:off x="609600" y="323850"/>
            <a:ext cx="6667500" cy="285750"/>
          </a:xfrm>
          <a:prstGeom prst="rect">
            <a:avLst/>
          </a:prstGeom>
          <a:noFill/>
          <a:ln w="0">
            <a:noFill/>
          </a:ln>
        </p:spPr>
        <p:txBody>
          <a:bodyPr lIns="0" tIns="0" rIns="0" bIns="0" anchor="t"/>
          <a:lstStyle/>
          <a:p>
            <a:pPr>
              <a:buNone/>
              <a:defRPr sz="1350" b="1">
                <a:solidFill>
                  <a:srgbClr val="167C80"/>
                </a:solidFill>
                <a:latin typeface="Arial"/>
                <a:ea typeface="Arial"/>
                <a:cs typeface="Arial"/>
              </a:defRPr>
            </a:pPr>
            <a:r>
              <a:rPr sz="1350" b="1">
                <a:solidFill>
                  <a:srgbClr val="167C80"/>
                </a:solidFill>
                <a:latin typeface="Arial"/>
                <a:ea typeface="Arial"/>
                <a:cs typeface="Arial"/>
              </a:rPr>
              <a:t>DNMADE 1  /  ÉCONOMIE</a:t>
            </a:r>
          </a:p>
        </p:txBody>
      </p:sp>
      <p:sp>
        <p:nvSpPr>
          <p:cNvPr id="2" name="Rectangle 1">
            <a:extLst>
              <a:ext uri="{FF2B5EF4-FFF2-40B4-BE49-F238E27FC236}">
                <a16:creationId xmlns:a16="http://schemas.microsoft.com/office/drawing/2014/main" id="{9E8281BD-664A-4189-99F1-89BD13ABBB58}"/>
              </a:ext>
            </a:extLst>
          </p:cNvPr>
          <p:cNvSpPr>
            <a:spLocks noGrp="1"/>
          </p:cNvSpPr>
          <p:nvPr/>
        </p:nvSpPr>
        <p:spPr>
          <a:xfrm>
            <a:off x="11049000" y="6534150"/>
            <a:ext cx="533400" cy="238125"/>
          </a:xfrm>
          <a:prstGeom prst="rect">
            <a:avLst/>
          </a:prstGeom>
          <a:noFill/>
          <a:ln w="0">
            <a:noFill/>
          </a:ln>
        </p:spPr>
        <p:txBody>
          <a:bodyPr lIns="0" tIns="0" rIns="0" bIns="0" anchor="t"/>
          <a:lstStyle/>
          <a:p>
            <a:pPr>
              <a:buNone/>
              <a:defRPr sz="1350" b="0">
                <a:solidFill>
                  <a:srgbClr val="167C80"/>
                </a:solidFill>
                <a:latin typeface="Arial"/>
                <a:ea typeface="Arial"/>
                <a:cs typeface="Arial"/>
              </a:defRPr>
            </a:pPr>
            <a:r>
              <a:rPr sz="1350" b="0">
                <a:solidFill>
                  <a:srgbClr val="167C80"/>
                </a:solidFill>
                <a:latin typeface="Arial"/>
                <a:ea typeface="Arial"/>
                <a:cs typeface="Arial"/>
              </a:rPr>
              <a:t>05</a:t>
            </a:r>
          </a:p>
        </p:txBody>
      </p:sp>
      <p:sp>
        <p:nvSpPr>
          <p:cNvPr id="3" name="Rectangle 2">
            <a:extLst>
              <a:ext uri="{FF2B5EF4-FFF2-40B4-BE49-F238E27FC236}">
                <a16:creationId xmlns:a16="http://schemas.microsoft.com/office/drawing/2014/main" id="{8A00F096-B7E2-4FCB-B94D-A62F7B8BFD5E}"/>
              </a:ext>
            </a:extLst>
          </p:cNvPr>
          <p:cNvSpPr>
            <a:spLocks noGrp="1"/>
          </p:cNvSpPr>
          <p:nvPr/>
        </p:nvSpPr>
        <p:spPr>
          <a:xfrm>
            <a:off x="609600" y="962025"/>
            <a:ext cx="10972800" cy="952500"/>
          </a:xfrm>
          <a:prstGeom prst="rect">
            <a:avLst/>
          </a:prstGeom>
          <a:noFill/>
          <a:ln w="0">
            <a:noFill/>
          </a:ln>
        </p:spPr>
        <p:txBody>
          <a:bodyPr lIns="0" tIns="0" rIns="0" bIns="0" anchor="t"/>
          <a:lstStyle/>
          <a:p>
            <a:pPr>
              <a:buNone/>
              <a:defRPr sz="3450" b="1">
                <a:solidFill>
                  <a:srgbClr val="142D39"/>
                </a:solidFill>
                <a:latin typeface="Arial"/>
                <a:ea typeface="Arial"/>
                <a:cs typeface="Arial"/>
              </a:defRPr>
            </a:pPr>
            <a:r>
              <a:rPr sz="3450" b="1">
                <a:solidFill>
                  <a:srgbClr val="142D39"/>
                </a:solidFill>
                <a:latin typeface="Arial"/>
                <a:ea typeface="Arial"/>
                <a:cs typeface="Arial"/>
              </a:rPr>
              <a:t>La demande dépend du prix</a:t>
            </a:r>
          </a:p>
        </p:txBody>
      </p:sp>
      <p:sp>
        <p:nvSpPr>
          <p:cNvPr id="4" name="Rectangle 3">
            <a:extLst>
              <a:ext uri="{FF2B5EF4-FFF2-40B4-BE49-F238E27FC236}">
                <a16:creationId xmlns:a16="http://schemas.microsoft.com/office/drawing/2014/main" id="{7733AA2B-5A0D-4B9C-9AC0-72D26B7E5E3A}"/>
              </a:ext>
            </a:extLst>
          </p:cNvPr>
          <p:cNvSpPr>
            <a:spLocks noGrp="1"/>
          </p:cNvSpPr>
          <p:nvPr/>
        </p:nvSpPr>
        <p:spPr>
          <a:xfrm>
            <a:off x="609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La demande</a:t>
            </a:r>
          </a:p>
        </p:txBody>
      </p:sp>
      <p:sp>
        <p:nvSpPr>
          <p:cNvPr id="5" name="Rectangle 4">
            <a:extLst>
              <a:ext uri="{FF2B5EF4-FFF2-40B4-BE49-F238E27FC236}">
                <a16:creationId xmlns:a16="http://schemas.microsoft.com/office/drawing/2014/main" id="{B61F4291-7C87-4E86-A8D2-03E468099653}"/>
              </a:ext>
            </a:extLst>
          </p:cNvPr>
          <p:cNvSpPr>
            <a:spLocks noGrp="1"/>
          </p:cNvSpPr>
          <p:nvPr/>
        </p:nvSpPr>
        <p:spPr>
          <a:xfrm>
            <a:off x="609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Les quantités que les acheteurs souhaitent et peuvent acheter à différents prix.</a:t>
            </a:r>
          </a:p>
        </p:txBody>
      </p:sp>
      <p:sp>
        <p:nvSpPr>
          <p:cNvPr id="6" name="Rectangle 5">
            <a:extLst>
              <a:ext uri="{FF2B5EF4-FFF2-40B4-BE49-F238E27FC236}">
                <a16:creationId xmlns:a16="http://schemas.microsoft.com/office/drawing/2014/main" id="{4386225F-23D2-479B-B04F-4026403969A0}"/>
              </a:ext>
            </a:extLst>
          </p:cNvPr>
          <p:cNvSpPr>
            <a:spLocks noGrp="1"/>
          </p:cNvSpPr>
          <p:nvPr/>
        </p:nvSpPr>
        <p:spPr>
          <a:xfrm>
            <a:off x="6324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La relation habituelle</a:t>
            </a:r>
          </a:p>
        </p:txBody>
      </p:sp>
      <p:sp>
        <p:nvSpPr>
          <p:cNvPr id="7" name="Rectangle 6">
            <a:extLst>
              <a:ext uri="{FF2B5EF4-FFF2-40B4-BE49-F238E27FC236}">
                <a16:creationId xmlns:a16="http://schemas.microsoft.com/office/drawing/2014/main" id="{3B037753-0B47-40FE-A50D-8BF4EAB31C8F}"/>
              </a:ext>
            </a:extLst>
          </p:cNvPr>
          <p:cNvSpPr>
            <a:spLocks noGrp="1"/>
          </p:cNvSpPr>
          <p:nvPr/>
        </p:nvSpPr>
        <p:spPr>
          <a:xfrm>
            <a:off x="6324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Quand le prix augmente, la quantité demandée diminue, toutes choses égales par ailleurs.</a:t>
            </a:r>
          </a:p>
        </p:txBody>
      </p:sp>
      <p:sp>
        <p:nvSpPr>
          <p:cNvPr id="10" name="Rectangle 9">
            <a:extLst>
              <a:ext uri="{FF2B5EF4-FFF2-40B4-BE49-F238E27FC236}">
                <a16:creationId xmlns:a16="http://schemas.microsoft.com/office/drawing/2014/main" id="{DBE755DA-01B6-4DA9-BFB2-7CBABF2668F3}"/>
              </a:ext>
            </a:extLst>
          </p:cNvPr>
          <p:cNvSpPr>
            <a:spLocks noGrp="1"/>
          </p:cNvSpPr>
          <p:nvPr/>
        </p:nvSpPr>
        <p:spPr>
          <a:xfrm>
            <a:off x="609600" y="5619750"/>
            <a:ext cx="10972800" cy="790575"/>
          </a:xfrm>
          <a:prstGeom prst="rect">
            <a:avLst/>
          </a:prstGeom>
          <a:solidFill>
            <a:srgbClr val="142D39"/>
          </a:solidFill>
          <a:ln w="0">
            <a:noFill/>
          </a:ln>
        </p:spPr>
      </p:sp>
      <p:sp>
        <p:nvSpPr>
          <p:cNvPr id="11" name="Rectangle 10">
            <a:extLst>
              <a:ext uri="{FF2B5EF4-FFF2-40B4-BE49-F238E27FC236}">
                <a16:creationId xmlns:a16="http://schemas.microsoft.com/office/drawing/2014/main" id="{EBD23499-2664-4511-9DA5-41D265A03E45}"/>
              </a:ext>
            </a:extLst>
          </p:cNvPr>
          <p:cNvSpPr>
            <a:spLocks noGrp="1"/>
          </p:cNvSpPr>
          <p:nvPr/>
        </p:nvSpPr>
        <p:spPr>
          <a:xfrm>
            <a:off x="609600" y="1809750"/>
            <a:ext cx="857250" cy="47625"/>
          </a:xfrm>
          <a:prstGeom prst="rect">
            <a:avLst/>
          </a:prstGeom>
          <a:solidFill>
            <a:srgbClr val="BE603E"/>
          </a:solidFill>
          <a:ln w="0">
            <a:noFill/>
          </a:ln>
        </p:spPr>
      </p:sp>
      <p:sp>
        <p:nvSpPr>
          <p:cNvPr id="12" name="Rectangle 11">
            <a:extLst>
              <a:ext uri="{FF2B5EF4-FFF2-40B4-BE49-F238E27FC236}">
                <a16:creationId xmlns:a16="http://schemas.microsoft.com/office/drawing/2014/main" id="{65421CE7-E147-494F-9B37-30DD0588E870}"/>
              </a:ext>
            </a:extLst>
          </p:cNvPr>
          <p:cNvSpPr>
            <a:spLocks noGrp="1"/>
          </p:cNvSpPr>
          <p:nvPr/>
        </p:nvSpPr>
        <p:spPr>
          <a:xfrm>
            <a:off x="6000750" y="2295525"/>
            <a:ext cx="9525" cy="2857500"/>
          </a:xfrm>
          <a:prstGeom prst="rect">
            <a:avLst/>
          </a:prstGeom>
          <a:solidFill>
            <a:srgbClr val="D6D4C9"/>
          </a:solidFill>
          <a:ln w="0">
            <a:noFill/>
          </a:ln>
        </p:spPr>
      </p:sp>
      <p:sp>
        <p:nvSpPr>
          <p:cNvPr id="13" name="Rectangle 12">
            <a:extLst>
              <a:ext uri="{FF2B5EF4-FFF2-40B4-BE49-F238E27FC236}">
                <a16:creationId xmlns:a16="http://schemas.microsoft.com/office/drawing/2014/main" id="{E1896F06-ED5B-4144-9275-5302D71EB172}"/>
              </a:ext>
            </a:extLst>
          </p:cNvPr>
          <p:cNvSpPr>
            <a:spLocks noGrp="1"/>
          </p:cNvSpPr>
          <p:nvPr/>
        </p:nvSpPr>
        <p:spPr>
          <a:xfrm>
            <a:off x="809625" y="5781675"/>
            <a:ext cx="10572750" cy="457200"/>
          </a:xfrm>
          <a:prstGeom prst="rect">
            <a:avLst/>
          </a:prstGeom>
          <a:noFill/>
          <a:ln w="0">
            <a:noFill/>
          </a:ln>
        </p:spPr>
        <p:txBody>
          <a:bodyPr lIns="0" tIns="0" rIns="0" bIns="0" anchor="ctr"/>
          <a:lstStyle/>
          <a:p>
            <a:pPr>
              <a:defRPr sz="2100" b="1">
                <a:solidFill>
                  <a:srgbClr val="F7F3EB"/>
                </a:solidFill>
              </a:defRPr>
            </a:pPr>
            <a:r>
              <a:rPr sz="2100" b="1">
                <a:solidFill>
                  <a:srgbClr val="F7F3EB"/>
                </a:solidFill>
              </a:rPr>
              <a:t>La demande suppose une volonté d’achat et un budget.</a:t>
            </a:r>
          </a:p>
        </p:txBody>
      </p:sp>
    </p:spTree>
    <p:extLst>
      <p:ext uri="{BB962C8B-B14F-4D97-AF65-F5344CB8AC3E}">
        <p14:creationId xmlns:p14="http://schemas.microsoft.com/office/powerpoint/2010/main" val="14243268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3EB"/>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AE2BB2D-0222-406F-93B2-D40DEEF348EF}"/>
              </a:ext>
            </a:extLst>
          </p:cNvPr>
          <p:cNvSpPr>
            <a:spLocks noGrp="1"/>
          </p:cNvSpPr>
          <p:nvPr/>
        </p:nvSpPr>
        <p:spPr>
          <a:xfrm>
            <a:off x="609600" y="323850"/>
            <a:ext cx="6667500" cy="285750"/>
          </a:xfrm>
          <a:prstGeom prst="rect">
            <a:avLst/>
          </a:prstGeom>
          <a:noFill/>
          <a:ln w="0">
            <a:noFill/>
          </a:ln>
        </p:spPr>
        <p:txBody>
          <a:bodyPr lIns="0" tIns="0" rIns="0" bIns="0" anchor="t"/>
          <a:lstStyle/>
          <a:p>
            <a:pPr>
              <a:buNone/>
              <a:defRPr sz="1350" b="1">
                <a:solidFill>
                  <a:srgbClr val="167C80"/>
                </a:solidFill>
                <a:latin typeface="Arial"/>
                <a:ea typeface="Arial"/>
                <a:cs typeface="Arial"/>
              </a:defRPr>
            </a:pPr>
            <a:r>
              <a:rPr sz="1350" b="1">
                <a:solidFill>
                  <a:srgbClr val="167C80"/>
                </a:solidFill>
                <a:latin typeface="Arial"/>
                <a:ea typeface="Arial"/>
                <a:cs typeface="Arial"/>
              </a:rPr>
              <a:t>DNMADE 1  /  ÉCONOMIE</a:t>
            </a:r>
          </a:p>
        </p:txBody>
      </p:sp>
      <p:sp>
        <p:nvSpPr>
          <p:cNvPr id="2" name="Rectangle 1">
            <a:extLst>
              <a:ext uri="{FF2B5EF4-FFF2-40B4-BE49-F238E27FC236}">
                <a16:creationId xmlns:a16="http://schemas.microsoft.com/office/drawing/2014/main" id="{BB832C43-488C-41D6-A8E9-F6964A0F3679}"/>
              </a:ext>
            </a:extLst>
          </p:cNvPr>
          <p:cNvSpPr>
            <a:spLocks noGrp="1"/>
          </p:cNvSpPr>
          <p:nvPr/>
        </p:nvSpPr>
        <p:spPr>
          <a:xfrm>
            <a:off x="11049000" y="6534150"/>
            <a:ext cx="533400" cy="238125"/>
          </a:xfrm>
          <a:prstGeom prst="rect">
            <a:avLst/>
          </a:prstGeom>
          <a:noFill/>
          <a:ln w="0">
            <a:noFill/>
          </a:ln>
        </p:spPr>
        <p:txBody>
          <a:bodyPr lIns="0" tIns="0" rIns="0" bIns="0" anchor="t"/>
          <a:lstStyle/>
          <a:p>
            <a:pPr>
              <a:buNone/>
              <a:defRPr sz="1350" b="0">
                <a:solidFill>
                  <a:srgbClr val="167C80"/>
                </a:solidFill>
                <a:latin typeface="Arial"/>
                <a:ea typeface="Arial"/>
                <a:cs typeface="Arial"/>
              </a:defRPr>
            </a:pPr>
            <a:r>
              <a:rPr sz="1350" b="0">
                <a:solidFill>
                  <a:srgbClr val="167C80"/>
                </a:solidFill>
                <a:latin typeface="Arial"/>
                <a:ea typeface="Arial"/>
                <a:cs typeface="Arial"/>
              </a:rPr>
              <a:t>06</a:t>
            </a:r>
          </a:p>
        </p:txBody>
      </p:sp>
      <p:sp>
        <p:nvSpPr>
          <p:cNvPr id="3" name="Rectangle 2">
            <a:extLst>
              <a:ext uri="{FF2B5EF4-FFF2-40B4-BE49-F238E27FC236}">
                <a16:creationId xmlns:a16="http://schemas.microsoft.com/office/drawing/2014/main" id="{A41C73DA-5812-4276-BCD9-A1B839BD4265}"/>
              </a:ext>
            </a:extLst>
          </p:cNvPr>
          <p:cNvSpPr>
            <a:spLocks noGrp="1"/>
          </p:cNvSpPr>
          <p:nvPr/>
        </p:nvSpPr>
        <p:spPr>
          <a:xfrm>
            <a:off x="609600" y="962025"/>
            <a:ext cx="10972800" cy="952500"/>
          </a:xfrm>
          <a:prstGeom prst="rect">
            <a:avLst/>
          </a:prstGeom>
          <a:noFill/>
          <a:ln w="0">
            <a:noFill/>
          </a:ln>
        </p:spPr>
        <p:txBody>
          <a:bodyPr lIns="0" tIns="0" rIns="0" bIns="0" anchor="t"/>
          <a:lstStyle/>
          <a:p>
            <a:pPr>
              <a:buNone/>
              <a:defRPr sz="3450" b="1">
                <a:solidFill>
                  <a:srgbClr val="142D39"/>
                </a:solidFill>
                <a:latin typeface="Arial"/>
                <a:ea typeface="Arial"/>
                <a:cs typeface="Arial"/>
              </a:defRPr>
            </a:pPr>
            <a:r>
              <a:rPr sz="3450" b="1">
                <a:solidFill>
                  <a:srgbClr val="142D39"/>
                </a:solidFill>
                <a:latin typeface="Arial"/>
                <a:ea typeface="Arial"/>
                <a:cs typeface="Arial"/>
              </a:rPr>
              <a:t>La demande peut se déplacer</a:t>
            </a:r>
          </a:p>
        </p:txBody>
      </p:sp>
      <p:sp>
        <p:nvSpPr>
          <p:cNvPr id="4" name="Rectangle 3">
            <a:extLst>
              <a:ext uri="{FF2B5EF4-FFF2-40B4-BE49-F238E27FC236}">
                <a16:creationId xmlns:a16="http://schemas.microsoft.com/office/drawing/2014/main" id="{B753A499-ADCF-462A-8E51-1D26FD403267}"/>
              </a:ext>
            </a:extLst>
          </p:cNvPr>
          <p:cNvSpPr>
            <a:spLocks noGrp="1"/>
          </p:cNvSpPr>
          <p:nvPr/>
        </p:nvSpPr>
        <p:spPr>
          <a:xfrm>
            <a:off x="609600" y="2238375"/>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Les revenus</a:t>
            </a:r>
          </a:p>
        </p:txBody>
      </p:sp>
      <p:sp>
        <p:nvSpPr>
          <p:cNvPr id="5" name="Rectangle 4">
            <a:extLst>
              <a:ext uri="{FF2B5EF4-FFF2-40B4-BE49-F238E27FC236}">
                <a16:creationId xmlns:a16="http://schemas.microsoft.com/office/drawing/2014/main" id="{1B165EEC-9614-408F-AF72-7E57E90C545E}"/>
              </a:ext>
            </a:extLst>
          </p:cNvPr>
          <p:cNvSpPr>
            <a:spLocks noGrp="1"/>
          </p:cNvSpPr>
          <p:nvPr/>
        </p:nvSpPr>
        <p:spPr>
          <a:xfrm>
            <a:off x="609600" y="2809875"/>
            <a:ext cx="5143500" cy="95250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Le budget disponible influence les achats.</a:t>
            </a:r>
          </a:p>
        </p:txBody>
      </p:sp>
      <p:sp>
        <p:nvSpPr>
          <p:cNvPr id="6" name="Rectangle 5">
            <a:extLst>
              <a:ext uri="{FF2B5EF4-FFF2-40B4-BE49-F238E27FC236}">
                <a16:creationId xmlns:a16="http://schemas.microsoft.com/office/drawing/2014/main" id="{EFC8B478-2E14-42E4-AF07-B6596BC02C88}"/>
              </a:ext>
            </a:extLst>
          </p:cNvPr>
          <p:cNvSpPr>
            <a:spLocks noGrp="1"/>
          </p:cNvSpPr>
          <p:nvPr/>
        </p:nvSpPr>
        <p:spPr>
          <a:xfrm>
            <a:off x="6324600" y="2238375"/>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Les préférences</a:t>
            </a:r>
          </a:p>
        </p:txBody>
      </p:sp>
      <p:sp>
        <p:nvSpPr>
          <p:cNvPr id="7" name="Rectangle 6">
            <a:extLst>
              <a:ext uri="{FF2B5EF4-FFF2-40B4-BE49-F238E27FC236}">
                <a16:creationId xmlns:a16="http://schemas.microsoft.com/office/drawing/2014/main" id="{07DD3AE8-4B5D-4FAB-9943-A2B54C1E2150}"/>
              </a:ext>
            </a:extLst>
          </p:cNvPr>
          <p:cNvSpPr>
            <a:spLocks noGrp="1"/>
          </p:cNvSpPr>
          <p:nvPr/>
        </p:nvSpPr>
        <p:spPr>
          <a:xfrm>
            <a:off x="6324600" y="2809875"/>
            <a:ext cx="5143500" cy="95250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Les usages, les goûts et les tendances évoluent.</a:t>
            </a:r>
          </a:p>
        </p:txBody>
      </p:sp>
      <p:sp>
        <p:nvSpPr>
          <p:cNvPr id="8" name="Rectangle 7">
            <a:extLst>
              <a:ext uri="{FF2B5EF4-FFF2-40B4-BE49-F238E27FC236}">
                <a16:creationId xmlns:a16="http://schemas.microsoft.com/office/drawing/2014/main" id="{D91A52DA-3306-4ED0-992F-A3850358F671}"/>
              </a:ext>
            </a:extLst>
          </p:cNvPr>
          <p:cNvSpPr>
            <a:spLocks noGrp="1"/>
          </p:cNvSpPr>
          <p:nvPr/>
        </p:nvSpPr>
        <p:spPr>
          <a:xfrm>
            <a:off x="609600" y="3876675"/>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Les alternatives</a:t>
            </a:r>
          </a:p>
        </p:txBody>
      </p:sp>
      <p:sp>
        <p:nvSpPr>
          <p:cNvPr id="9" name="Rectangle 8">
            <a:extLst>
              <a:ext uri="{FF2B5EF4-FFF2-40B4-BE49-F238E27FC236}">
                <a16:creationId xmlns:a16="http://schemas.microsoft.com/office/drawing/2014/main" id="{93F183E7-3123-4C81-A122-F1A2A585444A}"/>
              </a:ext>
            </a:extLst>
          </p:cNvPr>
          <p:cNvSpPr>
            <a:spLocks noGrp="1"/>
          </p:cNvSpPr>
          <p:nvPr/>
        </p:nvSpPr>
        <p:spPr>
          <a:xfrm>
            <a:off x="609600" y="4448175"/>
            <a:ext cx="5143500" cy="95250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Le prix des produits concurrents compte aussi.</a:t>
            </a:r>
          </a:p>
        </p:txBody>
      </p:sp>
      <p:sp>
        <p:nvSpPr>
          <p:cNvPr id="10" name="Rectangle 9">
            <a:extLst>
              <a:ext uri="{FF2B5EF4-FFF2-40B4-BE49-F238E27FC236}">
                <a16:creationId xmlns:a16="http://schemas.microsoft.com/office/drawing/2014/main" id="{326FF2A2-671B-45B7-B6DF-1CA33BFE66C4}"/>
              </a:ext>
            </a:extLst>
          </p:cNvPr>
          <p:cNvSpPr>
            <a:spLocks noGrp="1"/>
          </p:cNvSpPr>
          <p:nvPr/>
        </p:nvSpPr>
        <p:spPr>
          <a:xfrm>
            <a:off x="6324600" y="3876675"/>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Les acheteurs</a:t>
            </a:r>
          </a:p>
        </p:txBody>
      </p:sp>
      <p:sp>
        <p:nvSpPr>
          <p:cNvPr id="11" name="Rectangle 10">
            <a:extLst>
              <a:ext uri="{FF2B5EF4-FFF2-40B4-BE49-F238E27FC236}">
                <a16:creationId xmlns:a16="http://schemas.microsoft.com/office/drawing/2014/main" id="{3FB49FE6-23E0-4FC3-86BF-E599463117FA}"/>
              </a:ext>
            </a:extLst>
          </p:cNvPr>
          <p:cNvSpPr>
            <a:spLocks noGrp="1"/>
          </p:cNvSpPr>
          <p:nvPr/>
        </p:nvSpPr>
        <p:spPr>
          <a:xfrm>
            <a:off x="6324600" y="4448175"/>
            <a:ext cx="5143500" cy="95250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Leur nombre et leurs projets modifient la demande.</a:t>
            </a:r>
          </a:p>
        </p:txBody>
      </p:sp>
      <p:sp>
        <p:nvSpPr>
          <p:cNvPr id="14" name="Rectangle 13">
            <a:extLst>
              <a:ext uri="{FF2B5EF4-FFF2-40B4-BE49-F238E27FC236}">
                <a16:creationId xmlns:a16="http://schemas.microsoft.com/office/drawing/2014/main" id="{089458AE-A14D-43C1-9030-8DEEA9459D8F}"/>
              </a:ext>
            </a:extLst>
          </p:cNvPr>
          <p:cNvSpPr>
            <a:spLocks noGrp="1"/>
          </p:cNvSpPr>
          <p:nvPr/>
        </p:nvSpPr>
        <p:spPr>
          <a:xfrm>
            <a:off x="609600" y="5619750"/>
            <a:ext cx="10972800" cy="790575"/>
          </a:xfrm>
          <a:prstGeom prst="rect">
            <a:avLst/>
          </a:prstGeom>
          <a:solidFill>
            <a:srgbClr val="142D39"/>
          </a:solidFill>
          <a:ln w="0">
            <a:noFill/>
          </a:ln>
        </p:spPr>
      </p:sp>
      <p:sp>
        <p:nvSpPr>
          <p:cNvPr id="15" name="Rectangle 14">
            <a:extLst>
              <a:ext uri="{FF2B5EF4-FFF2-40B4-BE49-F238E27FC236}">
                <a16:creationId xmlns:a16="http://schemas.microsoft.com/office/drawing/2014/main" id="{8B994BF5-FDB4-4FB2-BD66-171FCFF6CB86}"/>
              </a:ext>
            </a:extLst>
          </p:cNvPr>
          <p:cNvSpPr>
            <a:spLocks noGrp="1"/>
          </p:cNvSpPr>
          <p:nvPr/>
        </p:nvSpPr>
        <p:spPr>
          <a:xfrm>
            <a:off x="609600" y="1809750"/>
            <a:ext cx="857250" cy="47625"/>
          </a:xfrm>
          <a:prstGeom prst="rect">
            <a:avLst/>
          </a:prstGeom>
          <a:solidFill>
            <a:srgbClr val="BE603E"/>
          </a:solidFill>
          <a:ln w="0">
            <a:noFill/>
          </a:ln>
        </p:spPr>
      </p:sp>
      <p:sp>
        <p:nvSpPr>
          <p:cNvPr id="16" name="Rectangle 15">
            <a:extLst>
              <a:ext uri="{FF2B5EF4-FFF2-40B4-BE49-F238E27FC236}">
                <a16:creationId xmlns:a16="http://schemas.microsoft.com/office/drawing/2014/main" id="{3634F357-104D-4F0A-BC36-121BEF2A26E7}"/>
              </a:ext>
            </a:extLst>
          </p:cNvPr>
          <p:cNvSpPr>
            <a:spLocks noGrp="1"/>
          </p:cNvSpPr>
          <p:nvPr/>
        </p:nvSpPr>
        <p:spPr>
          <a:xfrm>
            <a:off x="6000750" y="2295525"/>
            <a:ext cx="9525" cy="2857500"/>
          </a:xfrm>
          <a:prstGeom prst="rect">
            <a:avLst/>
          </a:prstGeom>
          <a:solidFill>
            <a:srgbClr val="D6D4C9"/>
          </a:solidFill>
          <a:ln w="0">
            <a:noFill/>
          </a:ln>
        </p:spPr>
      </p:sp>
      <p:sp>
        <p:nvSpPr>
          <p:cNvPr id="17" name="Rectangle 16">
            <a:extLst>
              <a:ext uri="{FF2B5EF4-FFF2-40B4-BE49-F238E27FC236}">
                <a16:creationId xmlns:a16="http://schemas.microsoft.com/office/drawing/2014/main" id="{7B3CA2DF-73B6-479C-A115-632E3710F2DD}"/>
              </a:ext>
            </a:extLst>
          </p:cNvPr>
          <p:cNvSpPr>
            <a:spLocks noGrp="1"/>
          </p:cNvSpPr>
          <p:nvPr/>
        </p:nvSpPr>
        <p:spPr>
          <a:xfrm>
            <a:off x="809625" y="5781675"/>
            <a:ext cx="10572750" cy="457200"/>
          </a:xfrm>
          <a:prstGeom prst="rect">
            <a:avLst/>
          </a:prstGeom>
          <a:noFill/>
          <a:ln w="0">
            <a:noFill/>
          </a:ln>
        </p:spPr>
        <p:txBody>
          <a:bodyPr lIns="0" tIns="0" rIns="0" bIns="0" anchor="ctr"/>
          <a:lstStyle/>
          <a:p>
            <a:pPr>
              <a:defRPr sz="2100" b="1">
                <a:solidFill>
                  <a:srgbClr val="F7F3EB"/>
                </a:solidFill>
              </a:defRPr>
            </a:pPr>
            <a:r>
              <a:rPr sz="2100" b="1">
                <a:solidFill>
                  <a:srgbClr val="F7F3EB"/>
                </a:solidFill>
              </a:rPr>
              <a:t>À prix identique, les clients peuvent souhaiter acheter davantage ou moins.</a:t>
            </a:r>
          </a:p>
        </p:txBody>
      </p:sp>
    </p:spTree>
    <p:extLst>
      <p:ext uri="{BB962C8B-B14F-4D97-AF65-F5344CB8AC3E}">
        <p14:creationId xmlns:p14="http://schemas.microsoft.com/office/powerpoint/2010/main" val="101741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3EB"/>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B2BC017-CDEC-4F34-AD9B-DC6293D58011}"/>
              </a:ext>
            </a:extLst>
          </p:cNvPr>
          <p:cNvSpPr>
            <a:spLocks noGrp="1"/>
          </p:cNvSpPr>
          <p:nvPr/>
        </p:nvSpPr>
        <p:spPr>
          <a:xfrm>
            <a:off x="609600" y="323850"/>
            <a:ext cx="6667500" cy="285750"/>
          </a:xfrm>
          <a:prstGeom prst="rect">
            <a:avLst/>
          </a:prstGeom>
          <a:noFill/>
          <a:ln w="0">
            <a:noFill/>
          </a:ln>
        </p:spPr>
        <p:txBody>
          <a:bodyPr lIns="0" tIns="0" rIns="0" bIns="0" anchor="t"/>
          <a:lstStyle/>
          <a:p>
            <a:pPr>
              <a:buNone/>
              <a:defRPr sz="1350" b="1">
                <a:solidFill>
                  <a:srgbClr val="167C80"/>
                </a:solidFill>
                <a:latin typeface="Arial"/>
                <a:ea typeface="Arial"/>
                <a:cs typeface="Arial"/>
              </a:defRPr>
            </a:pPr>
            <a:r>
              <a:rPr sz="1350" b="1">
                <a:solidFill>
                  <a:srgbClr val="167C80"/>
                </a:solidFill>
                <a:latin typeface="Arial"/>
                <a:ea typeface="Arial"/>
                <a:cs typeface="Arial"/>
              </a:rPr>
              <a:t>DNMADE 1  /  ÉCONOMIE</a:t>
            </a:r>
          </a:p>
        </p:txBody>
      </p:sp>
      <p:sp>
        <p:nvSpPr>
          <p:cNvPr id="2" name="Rectangle 1">
            <a:extLst>
              <a:ext uri="{FF2B5EF4-FFF2-40B4-BE49-F238E27FC236}">
                <a16:creationId xmlns:a16="http://schemas.microsoft.com/office/drawing/2014/main" id="{9E8281BD-664A-4189-99F1-89BD13ABBB58}"/>
              </a:ext>
            </a:extLst>
          </p:cNvPr>
          <p:cNvSpPr>
            <a:spLocks noGrp="1"/>
          </p:cNvSpPr>
          <p:nvPr/>
        </p:nvSpPr>
        <p:spPr>
          <a:xfrm>
            <a:off x="11049000" y="6534150"/>
            <a:ext cx="533400" cy="238125"/>
          </a:xfrm>
          <a:prstGeom prst="rect">
            <a:avLst/>
          </a:prstGeom>
          <a:noFill/>
          <a:ln w="0">
            <a:noFill/>
          </a:ln>
        </p:spPr>
        <p:txBody>
          <a:bodyPr lIns="0" tIns="0" rIns="0" bIns="0" anchor="t"/>
          <a:lstStyle/>
          <a:p>
            <a:pPr>
              <a:buNone/>
              <a:defRPr sz="1350" b="0">
                <a:solidFill>
                  <a:srgbClr val="167C80"/>
                </a:solidFill>
                <a:latin typeface="Arial"/>
                <a:ea typeface="Arial"/>
                <a:cs typeface="Arial"/>
              </a:defRPr>
            </a:pPr>
            <a:r>
              <a:rPr sz="1350" b="0">
                <a:solidFill>
                  <a:srgbClr val="167C80"/>
                </a:solidFill>
                <a:latin typeface="Arial"/>
                <a:ea typeface="Arial"/>
                <a:cs typeface="Arial"/>
              </a:rPr>
              <a:t>07</a:t>
            </a:r>
          </a:p>
        </p:txBody>
      </p:sp>
      <p:sp>
        <p:nvSpPr>
          <p:cNvPr id="3" name="Rectangle 2">
            <a:extLst>
              <a:ext uri="{FF2B5EF4-FFF2-40B4-BE49-F238E27FC236}">
                <a16:creationId xmlns:a16="http://schemas.microsoft.com/office/drawing/2014/main" id="{8A00F096-B7E2-4FCB-B94D-A62F7B8BFD5E}"/>
              </a:ext>
            </a:extLst>
          </p:cNvPr>
          <p:cNvSpPr>
            <a:spLocks noGrp="1"/>
          </p:cNvSpPr>
          <p:nvPr/>
        </p:nvSpPr>
        <p:spPr>
          <a:xfrm>
            <a:off x="609600" y="962025"/>
            <a:ext cx="10972800" cy="952500"/>
          </a:xfrm>
          <a:prstGeom prst="rect">
            <a:avLst/>
          </a:prstGeom>
          <a:noFill/>
          <a:ln w="0">
            <a:noFill/>
          </a:ln>
        </p:spPr>
        <p:txBody>
          <a:bodyPr lIns="0" tIns="0" rIns="0" bIns="0" anchor="t"/>
          <a:lstStyle/>
          <a:p>
            <a:pPr>
              <a:buNone/>
              <a:defRPr sz="3450" b="1">
                <a:solidFill>
                  <a:srgbClr val="142D39"/>
                </a:solidFill>
                <a:latin typeface="Arial"/>
                <a:ea typeface="Arial"/>
                <a:cs typeface="Arial"/>
              </a:defRPr>
            </a:pPr>
            <a:r>
              <a:rPr sz="3450" b="1">
                <a:solidFill>
                  <a:srgbClr val="142D39"/>
                </a:solidFill>
                <a:latin typeface="Arial"/>
                <a:ea typeface="Arial"/>
                <a:cs typeface="Arial"/>
              </a:rPr>
              <a:t>L’offre dépend du prix</a:t>
            </a:r>
          </a:p>
        </p:txBody>
      </p:sp>
      <p:sp>
        <p:nvSpPr>
          <p:cNvPr id="4" name="Rectangle 3">
            <a:extLst>
              <a:ext uri="{FF2B5EF4-FFF2-40B4-BE49-F238E27FC236}">
                <a16:creationId xmlns:a16="http://schemas.microsoft.com/office/drawing/2014/main" id="{7733AA2B-5A0D-4B9C-9AC0-72D26B7E5E3A}"/>
              </a:ext>
            </a:extLst>
          </p:cNvPr>
          <p:cNvSpPr>
            <a:spLocks noGrp="1"/>
          </p:cNvSpPr>
          <p:nvPr/>
        </p:nvSpPr>
        <p:spPr>
          <a:xfrm>
            <a:off x="609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L’offre</a:t>
            </a:r>
          </a:p>
        </p:txBody>
      </p:sp>
      <p:sp>
        <p:nvSpPr>
          <p:cNvPr id="5" name="Rectangle 4">
            <a:extLst>
              <a:ext uri="{FF2B5EF4-FFF2-40B4-BE49-F238E27FC236}">
                <a16:creationId xmlns:a16="http://schemas.microsoft.com/office/drawing/2014/main" id="{B61F4291-7C87-4E86-A8D2-03E468099653}"/>
              </a:ext>
            </a:extLst>
          </p:cNvPr>
          <p:cNvSpPr>
            <a:spLocks noGrp="1"/>
          </p:cNvSpPr>
          <p:nvPr/>
        </p:nvSpPr>
        <p:spPr>
          <a:xfrm>
            <a:off x="609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Les quantités que les vendeurs souhaitent et peuvent vendre à différents prix.</a:t>
            </a:r>
          </a:p>
        </p:txBody>
      </p:sp>
      <p:sp>
        <p:nvSpPr>
          <p:cNvPr id="6" name="Rectangle 5">
            <a:extLst>
              <a:ext uri="{FF2B5EF4-FFF2-40B4-BE49-F238E27FC236}">
                <a16:creationId xmlns:a16="http://schemas.microsoft.com/office/drawing/2014/main" id="{4386225F-23D2-479B-B04F-4026403969A0}"/>
              </a:ext>
            </a:extLst>
          </p:cNvPr>
          <p:cNvSpPr>
            <a:spLocks noGrp="1"/>
          </p:cNvSpPr>
          <p:nvPr/>
        </p:nvSpPr>
        <p:spPr>
          <a:xfrm>
            <a:off x="6324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La relation habituelle</a:t>
            </a:r>
          </a:p>
        </p:txBody>
      </p:sp>
      <p:sp>
        <p:nvSpPr>
          <p:cNvPr id="7" name="Rectangle 6">
            <a:extLst>
              <a:ext uri="{FF2B5EF4-FFF2-40B4-BE49-F238E27FC236}">
                <a16:creationId xmlns:a16="http://schemas.microsoft.com/office/drawing/2014/main" id="{3B037753-0B47-40FE-A50D-8BF4EAB31C8F}"/>
              </a:ext>
            </a:extLst>
          </p:cNvPr>
          <p:cNvSpPr>
            <a:spLocks noGrp="1"/>
          </p:cNvSpPr>
          <p:nvPr/>
        </p:nvSpPr>
        <p:spPr>
          <a:xfrm>
            <a:off x="6324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Un prix plus élevé peut rendre une production supplémentaire intéressante.</a:t>
            </a:r>
          </a:p>
        </p:txBody>
      </p:sp>
      <p:sp>
        <p:nvSpPr>
          <p:cNvPr id="10" name="Rectangle 9">
            <a:extLst>
              <a:ext uri="{FF2B5EF4-FFF2-40B4-BE49-F238E27FC236}">
                <a16:creationId xmlns:a16="http://schemas.microsoft.com/office/drawing/2014/main" id="{DBE755DA-01B6-4DA9-BFB2-7CBABF2668F3}"/>
              </a:ext>
            </a:extLst>
          </p:cNvPr>
          <p:cNvSpPr>
            <a:spLocks noGrp="1"/>
          </p:cNvSpPr>
          <p:nvPr/>
        </p:nvSpPr>
        <p:spPr>
          <a:xfrm>
            <a:off x="609600" y="5619750"/>
            <a:ext cx="10972800" cy="790575"/>
          </a:xfrm>
          <a:prstGeom prst="rect">
            <a:avLst/>
          </a:prstGeom>
          <a:solidFill>
            <a:srgbClr val="142D39"/>
          </a:solidFill>
          <a:ln w="0">
            <a:noFill/>
          </a:ln>
        </p:spPr>
      </p:sp>
      <p:sp>
        <p:nvSpPr>
          <p:cNvPr id="11" name="Rectangle 10">
            <a:extLst>
              <a:ext uri="{FF2B5EF4-FFF2-40B4-BE49-F238E27FC236}">
                <a16:creationId xmlns:a16="http://schemas.microsoft.com/office/drawing/2014/main" id="{EBD23499-2664-4511-9DA5-41D265A03E45}"/>
              </a:ext>
            </a:extLst>
          </p:cNvPr>
          <p:cNvSpPr>
            <a:spLocks noGrp="1"/>
          </p:cNvSpPr>
          <p:nvPr/>
        </p:nvSpPr>
        <p:spPr>
          <a:xfrm>
            <a:off x="609600" y="1809750"/>
            <a:ext cx="857250" cy="47625"/>
          </a:xfrm>
          <a:prstGeom prst="rect">
            <a:avLst/>
          </a:prstGeom>
          <a:solidFill>
            <a:srgbClr val="BE603E"/>
          </a:solidFill>
          <a:ln w="0">
            <a:noFill/>
          </a:ln>
        </p:spPr>
      </p:sp>
      <p:sp>
        <p:nvSpPr>
          <p:cNvPr id="12" name="Rectangle 11">
            <a:extLst>
              <a:ext uri="{FF2B5EF4-FFF2-40B4-BE49-F238E27FC236}">
                <a16:creationId xmlns:a16="http://schemas.microsoft.com/office/drawing/2014/main" id="{65421CE7-E147-494F-9B37-30DD0588E870}"/>
              </a:ext>
            </a:extLst>
          </p:cNvPr>
          <p:cNvSpPr>
            <a:spLocks noGrp="1"/>
          </p:cNvSpPr>
          <p:nvPr/>
        </p:nvSpPr>
        <p:spPr>
          <a:xfrm>
            <a:off x="6000750" y="2295525"/>
            <a:ext cx="9525" cy="2857500"/>
          </a:xfrm>
          <a:prstGeom prst="rect">
            <a:avLst/>
          </a:prstGeom>
          <a:solidFill>
            <a:srgbClr val="D6D4C9"/>
          </a:solidFill>
          <a:ln w="0">
            <a:noFill/>
          </a:ln>
        </p:spPr>
      </p:sp>
      <p:sp>
        <p:nvSpPr>
          <p:cNvPr id="13" name="Rectangle 12">
            <a:extLst>
              <a:ext uri="{FF2B5EF4-FFF2-40B4-BE49-F238E27FC236}">
                <a16:creationId xmlns:a16="http://schemas.microsoft.com/office/drawing/2014/main" id="{9AB6E910-058B-4B3C-A3C2-AB11A68A4F0A}"/>
              </a:ext>
            </a:extLst>
          </p:cNvPr>
          <p:cNvSpPr>
            <a:spLocks noGrp="1"/>
          </p:cNvSpPr>
          <p:nvPr/>
        </p:nvSpPr>
        <p:spPr>
          <a:xfrm>
            <a:off x="809625" y="5781675"/>
            <a:ext cx="10572750" cy="457200"/>
          </a:xfrm>
          <a:prstGeom prst="rect">
            <a:avLst/>
          </a:prstGeom>
          <a:noFill/>
          <a:ln w="0">
            <a:noFill/>
          </a:ln>
        </p:spPr>
        <p:txBody>
          <a:bodyPr lIns="0" tIns="0" rIns="0" bIns="0" anchor="ctr"/>
          <a:lstStyle/>
          <a:p>
            <a:pPr>
              <a:defRPr sz="2100" b="1">
                <a:solidFill>
                  <a:srgbClr val="F7F3EB"/>
                </a:solidFill>
              </a:defRPr>
            </a:pPr>
            <a:r>
              <a:rPr sz="2100" b="1">
                <a:solidFill>
                  <a:srgbClr val="F7F3EB"/>
                </a:solidFill>
              </a:rPr>
              <a:t>Les capacités de production limitent l’ajustement à court terme.</a:t>
            </a:r>
          </a:p>
        </p:txBody>
      </p:sp>
    </p:spTree>
    <p:extLst>
      <p:ext uri="{BB962C8B-B14F-4D97-AF65-F5344CB8AC3E}">
        <p14:creationId xmlns:p14="http://schemas.microsoft.com/office/powerpoint/2010/main" val="14243268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3EB"/>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B2BC017-CDEC-4F34-AD9B-DC6293D58011}"/>
              </a:ext>
            </a:extLst>
          </p:cNvPr>
          <p:cNvSpPr>
            <a:spLocks noGrp="1"/>
          </p:cNvSpPr>
          <p:nvPr/>
        </p:nvSpPr>
        <p:spPr>
          <a:xfrm>
            <a:off x="609600" y="323850"/>
            <a:ext cx="6667500" cy="285750"/>
          </a:xfrm>
          <a:prstGeom prst="rect">
            <a:avLst/>
          </a:prstGeom>
          <a:noFill/>
          <a:ln w="0">
            <a:noFill/>
          </a:ln>
        </p:spPr>
        <p:txBody>
          <a:bodyPr lIns="0" tIns="0" rIns="0" bIns="0" anchor="t"/>
          <a:lstStyle/>
          <a:p>
            <a:pPr>
              <a:buNone/>
              <a:defRPr sz="1350" b="1">
                <a:solidFill>
                  <a:srgbClr val="167C80"/>
                </a:solidFill>
                <a:latin typeface="Arial"/>
                <a:ea typeface="Arial"/>
                <a:cs typeface="Arial"/>
              </a:defRPr>
            </a:pPr>
            <a:r>
              <a:rPr sz="1350" b="1">
                <a:solidFill>
                  <a:srgbClr val="167C80"/>
                </a:solidFill>
                <a:latin typeface="Arial"/>
                <a:ea typeface="Arial"/>
                <a:cs typeface="Arial"/>
              </a:rPr>
              <a:t>DNMADE 1  /  ÉCONOMIE</a:t>
            </a:r>
          </a:p>
        </p:txBody>
      </p:sp>
      <p:sp>
        <p:nvSpPr>
          <p:cNvPr id="2" name="Rectangle 1">
            <a:extLst>
              <a:ext uri="{FF2B5EF4-FFF2-40B4-BE49-F238E27FC236}">
                <a16:creationId xmlns:a16="http://schemas.microsoft.com/office/drawing/2014/main" id="{9E8281BD-664A-4189-99F1-89BD13ABBB58}"/>
              </a:ext>
            </a:extLst>
          </p:cNvPr>
          <p:cNvSpPr>
            <a:spLocks noGrp="1"/>
          </p:cNvSpPr>
          <p:nvPr/>
        </p:nvSpPr>
        <p:spPr>
          <a:xfrm>
            <a:off x="11049000" y="6534150"/>
            <a:ext cx="533400" cy="238125"/>
          </a:xfrm>
          <a:prstGeom prst="rect">
            <a:avLst/>
          </a:prstGeom>
          <a:noFill/>
          <a:ln w="0">
            <a:noFill/>
          </a:ln>
        </p:spPr>
        <p:txBody>
          <a:bodyPr lIns="0" tIns="0" rIns="0" bIns="0" anchor="t"/>
          <a:lstStyle/>
          <a:p>
            <a:pPr>
              <a:buNone/>
              <a:defRPr sz="1350" b="0">
                <a:solidFill>
                  <a:srgbClr val="167C80"/>
                </a:solidFill>
                <a:latin typeface="Arial"/>
                <a:ea typeface="Arial"/>
                <a:cs typeface="Arial"/>
              </a:defRPr>
            </a:pPr>
            <a:r>
              <a:rPr sz="1350" b="0">
                <a:solidFill>
                  <a:srgbClr val="167C80"/>
                </a:solidFill>
                <a:latin typeface="Arial"/>
                <a:ea typeface="Arial"/>
                <a:cs typeface="Arial"/>
              </a:rPr>
              <a:t>08</a:t>
            </a:r>
          </a:p>
        </p:txBody>
      </p:sp>
      <p:sp>
        <p:nvSpPr>
          <p:cNvPr id="3" name="Rectangle 2">
            <a:extLst>
              <a:ext uri="{FF2B5EF4-FFF2-40B4-BE49-F238E27FC236}">
                <a16:creationId xmlns:a16="http://schemas.microsoft.com/office/drawing/2014/main" id="{8A00F096-B7E2-4FCB-B94D-A62F7B8BFD5E}"/>
              </a:ext>
            </a:extLst>
          </p:cNvPr>
          <p:cNvSpPr>
            <a:spLocks noGrp="1"/>
          </p:cNvSpPr>
          <p:nvPr/>
        </p:nvSpPr>
        <p:spPr>
          <a:xfrm>
            <a:off x="609600" y="962025"/>
            <a:ext cx="10972800" cy="952500"/>
          </a:xfrm>
          <a:prstGeom prst="rect">
            <a:avLst/>
          </a:prstGeom>
          <a:noFill/>
          <a:ln w="0">
            <a:noFill/>
          </a:ln>
        </p:spPr>
        <p:txBody>
          <a:bodyPr lIns="0" tIns="0" rIns="0" bIns="0" anchor="t"/>
          <a:lstStyle/>
          <a:p>
            <a:pPr>
              <a:buNone/>
              <a:defRPr sz="3450" b="1">
                <a:solidFill>
                  <a:srgbClr val="142D39"/>
                </a:solidFill>
                <a:latin typeface="Arial"/>
                <a:ea typeface="Arial"/>
                <a:cs typeface="Arial"/>
              </a:defRPr>
            </a:pPr>
            <a:r>
              <a:rPr sz="3450" b="1">
                <a:solidFill>
                  <a:srgbClr val="142D39"/>
                </a:solidFill>
                <a:latin typeface="Arial"/>
                <a:ea typeface="Arial"/>
                <a:cs typeface="Arial"/>
              </a:rPr>
              <a:t>Les coûts modifient aussi l’offre</a:t>
            </a:r>
          </a:p>
        </p:txBody>
      </p:sp>
      <p:sp>
        <p:nvSpPr>
          <p:cNvPr id="4" name="Rectangle 3">
            <a:extLst>
              <a:ext uri="{FF2B5EF4-FFF2-40B4-BE49-F238E27FC236}">
                <a16:creationId xmlns:a16="http://schemas.microsoft.com/office/drawing/2014/main" id="{7733AA2B-5A0D-4B9C-9AC0-72D26B7E5E3A}"/>
              </a:ext>
            </a:extLst>
          </p:cNvPr>
          <p:cNvSpPr>
            <a:spLocks noGrp="1"/>
          </p:cNvSpPr>
          <p:nvPr/>
        </p:nvSpPr>
        <p:spPr>
          <a:xfrm>
            <a:off x="609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Des coûts plus élevés</a:t>
            </a:r>
          </a:p>
        </p:txBody>
      </p:sp>
      <p:sp>
        <p:nvSpPr>
          <p:cNvPr id="5" name="Rectangle 4">
            <a:extLst>
              <a:ext uri="{FF2B5EF4-FFF2-40B4-BE49-F238E27FC236}">
                <a16:creationId xmlns:a16="http://schemas.microsoft.com/office/drawing/2014/main" id="{B61F4291-7C87-4E86-A8D2-03E468099653}"/>
              </a:ext>
            </a:extLst>
          </p:cNvPr>
          <p:cNvSpPr>
            <a:spLocks noGrp="1"/>
          </p:cNvSpPr>
          <p:nvPr/>
        </p:nvSpPr>
        <p:spPr>
          <a:xfrm>
            <a:off x="609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À prix de vente inchangé, certaines productions deviennent moins intéressantes.</a:t>
            </a:r>
          </a:p>
        </p:txBody>
      </p:sp>
      <p:sp>
        <p:nvSpPr>
          <p:cNvPr id="6" name="Rectangle 5">
            <a:extLst>
              <a:ext uri="{FF2B5EF4-FFF2-40B4-BE49-F238E27FC236}">
                <a16:creationId xmlns:a16="http://schemas.microsoft.com/office/drawing/2014/main" id="{4386225F-23D2-479B-B04F-4026403969A0}"/>
              </a:ext>
            </a:extLst>
          </p:cNvPr>
          <p:cNvSpPr>
            <a:spLocks noGrp="1"/>
          </p:cNvSpPr>
          <p:nvPr/>
        </p:nvSpPr>
        <p:spPr>
          <a:xfrm>
            <a:off x="6324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De meilleures capacités</a:t>
            </a:r>
          </a:p>
        </p:txBody>
      </p:sp>
      <p:sp>
        <p:nvSpPr>
          <p:cNvPr id="7" name="Rectangle 6">
            <a:extLst>
              <a:ext uri="{FF2B5EF4-FFF2-40B4-BE49-F238E27FC236}">
                <a16:creationId xmlns:a16="http://schemas.microsoft.com/office/drawing/2014/main" id="{3B037753-0B47-40FE-A50D-8BF4EAB31C8F}"/>
              </a:ext>
            </a:extLst>
          </p:cNvPr>
          <p:cNvSpPr>
            <a:spLocks noGrp="1"/>
          </p:cNvSpPr>
          <p:nvPr/>
        </p:nvSpPr>
        <p:spPr>
          <a:xfrm>
            <a:off x="6324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Un équipement ou une organisation plus efficace peuvent accroître les quantités proposées.</a:t>
            </a:r>
          </a:p>
        </p:txBody>
      </p:sp>
      <p:sp>
        <p:nvSpPr>
          <p:cNvPr id="10" name="Rectangle 9">
            <a:extLst>
              <a:ext uri="{FF2B5EF4-FFF2-40B4-BE49-F238E27FC236}">
                <a16:creationId xmlns:a16="http://schemas.microsoft.com/office/drawing/2014/main" id="{DBE755DA-01B6-4DA9-BFB2-7CBABF2668F3}"/>
              </a:ext>
            </a:extLst>
          </p:cNvPr>
          <p:cNvSpPr>
            <a:spLocks noGrp="1"/>
          </p:cNvSpPr>
          <p:nvPr/>
        </p:nvSpPr>
        <p:spPr>
          <a:xfrm>
            <a:off x="609600" y="5619750"/>
            <a:ext cx="10972800" cy="790575"/>
          </a:xfrm>
          <a:prstGeom prst="rect">
            <a:avLst/>
          </a:prstGeom>
          <a:solidFill>
            <a:srgbClr val="142D39"/>
          </a:solidFill>
          <a:ln w="0">
            <a:noFill/>
          </a:ln>
        </p:spPr>
      </p:sp>
      <p:sp>
        <p:nvSpPr>
          <p:cNvPr id="11" name="Rectangle 10">
            <a:extLst>
              <a:ext uri="{FF2B5EF4-FFF2-40B4-BE49-F238E27FC236}">
                <a16:creationId xmlns:a16="http://schemas.microsoft.com/office/drawing/2014/main" id="{EBD23499-2664-4511-9DA5-41D265A03E45}"/>
              </a:ext>
            </a:extLst>
          </p:cNvPr>
          <p:cNvSpPr>
            <a:spLocks noGrp="1"/>
          </p:cNvSpPr>
          <p:nvPr/>
        </p:nvSpPr>
        <p:spPr>
          <a:xfrm>
            <a:off x="609600" y="1809750"/>
            <a:ext cx="857250" cy="47625"/>
          </a:xfrm>
          <a:prstGeom prst="rect">
            <a:avLst/>
          </a:prstGeom>
          <a:solidFill>
            <a:srgbClr val="BE603E"/>
          </a:solidFill>
          <a:ln w="0">
            <a:noFill/>
          </a:ln>
        </p:spPr>
      </p:sp>
      <p:sp>
        <p:nvSpPr>
          <p:cNvPr id="12" name="Rectangle 11">
            <a:extLst>
              <a:ext uri="{FF2B5EF4-FFF2-40B4-BE49-F238E27FC236}">
                <a16:creationId xmlns:a16="http://schemas.microsoft.com/office/drawing/2014/main" id="{65421CE7-E147-494F-9B37-30DD0588E870}"/>
              </a:ext>
            </a:extLst>
          </p:cNvPr>
          <p:cNvSpPr>
            <a:spLocks noGrp="1"/>
          </p:cNvSpPr>
          <p:nvPr/>
        </p:nvSpPr>
        <p:spPr>
          <a:xfrm>
            <a:off x="6000750" y="2295525"/>
            <a:ext cx="9525" cy="2857500"/>
          </a:xfrm>
          <a:prstGeom prst="rect">
            <a:avLst/>
          </a:prstGeom>
          <a:solidFill>
            <a:srgbClr val="D6D4C9"/>
          </a:solidFill>
          <a:ln w="0">
            <a:noFill/>
          </a:ln>
        </p:spPr>
      </p:sp>
      <p:sp>
        <p:nvSpPr>
          <p:cNvPr id="13" name="Rectangle 12">
            <a:extLst>
              <a:ext uri="{FF2B5EF4-FFF2-40B4-BE49-F238E27FC236}">
                <a16:creationId xmlns:a16="http://schemas.microsoft.com/office/drawing/2014/main" id="{AF634A03-8009-4593-A9D4-589D150E88C2}"/>
              </a:ext>
            </a:extLst>
          </p:cNvPr>
          <p:cNvSpPr>
            <a:spLocks noGrp="1"/>
          </p:cNvSpPr>
          <p:nvPr/>
        </p:nvSpPr>
        <p:spPr>
          <a:xfrm>
            <a:off x="809625" y="5781675"/>
            <a:ext cx="10572750" cy="457200"/>
          </a:xfrm>
          <a:prstGeom prst="rect">
            <a:avLst/>
          </a:prstGeom>
          <a:noFill/>
          <a:ln w="0">
            <a:noFill/>
          </a:ln>
        </p:spPr>
        <p:txBody>
          <a:bodyPr lIns="0" tIns="0" rIns="0" bIns="0" anchor="ctr"/>
          <a:lstStyle/>
          <a:p>
            <a:pPr>
              <a:defRPr sz="2100" b="1">
                <a:solidFill>
                  <a:srgbClr val="F7F3EB"/>
                </a:solidFill>
              </a:defRPr>
            </a:pPr>
            <a:r>
              <a:rPr sz="2100" b="1">
                <a:solidFill>
                  <a:srgbClr val="F7F3EB"/>
                </a:solidFill>
              </a:rPr>
              <a:t>Le prix du produit varie le long de l’offre. Les autres facteurs peuvent déplacer l’offre.</a:t>
            </a:r>
          </a:p>
        </p:txBody>
      </p:sp>
    </p:spTree>
    <p:extLst>
      <p:ext uri="{BB962C8B-B14F-4D97-AF65-F5344CB8AC3E}">
        <p14:creationId xmlns:p14="http://schemas.microsoft.com/office/powerpoint/2010/main" val="14243268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3EB"/>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18DC295-BC03-4D0C-9741-00465C811DBC}"/>
              </a:ext>
            </a:extLst>
          </p:cNvPr>
          <p:cNvSpPr>
            <a:spLocks noGrp="1"/>
          </p:cNvSpPr>
          <p:nvPr/>
        </p:nvSpPr>
        <p:spPr>
          <a:xfrm>
            <a:off x="609600" y="323850"/>
            <a:ext cx="6667500" cy="285750"/>
          </a:xfrm>
          <a:prstGeom prst="rect">
            <a:avLst/>
          </a:prstGeom>
          <a:noFill/>
          <a:ln w="0">
            <a:noFill/>
          </a:ln>
        </p:spPr>
        <p:txBody>
          <a:bodyPr lIns="0" tIns="0" rIns="0" bIns="0" anchor="t"/>
          <a:lstStyle/>
          <a:p>
            <a:pPr>
              <a:buNone/>
              <a:defRPr sz="1350" b="1">
                <a:solidFill>
                  <a:srgbClr val="167C80"/>
                </a:solidFill>
                <a:latin typeface="Arial"/>
                <a:ea typeface="Arial"/>
                <a:cs typeface="Arial"/>
              </a:defRPr>
            </a:pPr>
            <a:r>
              <a:rPr sz="1350" b="1">
                <a:solidFill>
                  <a:srgbClr val="167C80"/>
                </a:solidFill>
                <a:latin typeface="Arial"/>
                <a:ea typeface="Arial"/>
                <a:cs typeface="Arial"/>
              </a:rPr>
              <a:t>DNMADE 1  /  ÉCONOMIE</a:t>
            </a:r>
          </a:p>
        </p:txBody>
      </p:sp>
      <p:sp>
        <p:nvSpPr>
          <p:cNvPr id="2" name="Rectangle 1">
            <a:extLst>
              <a:ext uri="{FF2B5EF4-FFF2-40B4-BE49-F238E27FC236}">
                <a16:creationId xmlns:a16="http://schemas.microsoft.com/office/drawing/2014/main" id="{2EEFB5B0-C6DF-43DA-BD4B-193F38DDF659}"/>
              </a:ext>
            </a:extLst>
          </p:cNvPr>
          <p:cNvSpPr>
            <a:spLocks noGrp="1"/>
          </p:cNvSpPr>
          <p:nvPr/>
        </p:nvSpPr>
        <p:spPr>
          <a:xfrm>
            <a:off x="11049000" y="6534150"/>
            <a:ext cx="533400" cy="238125"/>
          </a:xfrm>
          <a:prstGeom prst="rect">
            <a:avLst/>
          </a:prstGeom>
          <a:noFill/>
          <a:ln w="0">
            <a:noFill/>
          </a:ln>
        </p:spPr>
        <p:txBody>
          <a:bodyPr lIns="0" tIns="0" rIns="0" bIns="0" anchor="t"/>
          <a:lstStyle/>
          <a:p>
            <a:pPr>
              <a:buNone/>
              <a:defRPr sz="1350" b="0">
                <a:solidFill>
                  <a:srgbClr val="167C80"/>
                </a:solidFill>
                <a:latin typeface="Arial"/>
                <a:ea typeface="Arial"/>
                <a:cs typeface="Arial"/>
              </a:defRPr>
            </a:pPr>
            <a:r>
              <a:rPr sz="1350" b="0">
                <a:solidFill>
                  <a:srgbClr val="167C80"/>
                </a:solidFill>
                <a:latin typeface="Arial"/>
                <a:ea typeface="Arial"/>
                <a:cs typeface="Arial"/>
              </a:rPr>
              <a:t>09</a:t>
            </a:r>
          </a:p>
        </p:txBody>
      </p:sp>
      <p:sp>
        <p:nvSpPr>
          <p:cNvPr id="3" name="Rectangle 2">
            <a:extLst>
              <a:ext uri="{FF2B5EF4-FFF2-40B4-BE49-F238E27FC236}">
                <a16:creationId xmlns:a16="http://schemas.microsoft.com/office/drawing/2014/main" id="{C9A998BB-7D60-4300-90E5-B8814B3C3F02}"/>
              </a:ext>
            </a:extLst>
          </p:cNvPr>
          <p:cNvSpPr>
            <a:spLocks noGrp="1"/>
          </p:cNvSpPr>
          <p:nvPr/>
        </p:nvSpPr>
        <p:spPr>
          <a:xfrm>
            <a:off x="609600" y="962025"/>
            <a:ext cx="10972800" cy="952500"/>
          </a:xfrm>
          <a:prstGeom prst="rect">
            <a:avLst/>
          </a:prstGeom>
          <a:noFill/>
          <a:ln w="0">
            <a:noFill/>
          </a:ln>
        </p:spPr>
        <p:txBody>
          <a:bodyPr lIns="0" tIns="0" rIns="0" bIns="0" anchor="t"/>
          <a:lstStyle/>
          <a:p>
            <a:pPr>
              <a:buNone/>
              <a:defRPr sz="3450" b="1">
                <a:solidFill>
                  <a:srgbClr val="142D39"/>
                </a:solidFill>
                <a:latin typeface="Arial"/>
                <a:ea typeface="Arial"/>
                <a:cs typeface="Arial"/>
              </a:defRPr>
            </a:pPr>
            <a:r>
              <a:rPr sz="3450" b="1">
                <a:solidFill>
                  <a:srgbClr val="142D39"/>
                </a:solidFill>
                <a:latin typeface="Arial"/>
                <a:ea typeface="Arial"/>
                <a:cs typeface="Arial"/>
              </a:rPr>
              <a:t>Un exemple de marché des luminaires</a:t>
            </a:r>
          </a:p>
        </p:txBody>
      </p:sp>
      <p:sp>
        <p:nvSpPr>
          <p:cNvPr id="10" name="Rectangle 9">
            <a:extLst>
              <a:ext uri="{FF2B5EF4-FFF2-40B4-BE49-F238E27FC236}">
                <a16:creationId xmlns:a16="http://schemas.microsoft.com/office/drawing/2014/main" id="{70A17D45-639A-473C-ABA2-2C0587CA2D9A}"/>
              </a:ext>
            </a:extLst>
          </p:cNvPr>
          <p:cNvSpPr>
            <a:spLocks noGrp="1"/>
          </p:cNvSpPr>
          <p:nvPr/>
        </p:nvSpPr>
        <p:spPr>
          <a:xfrm>
            <a:off x="609600" y="5619750"/>
            <a:ext cx="10972800" cy="790575"/>
          </a:xfrm>
          <a:prstGeom prst="rect">
            <a:avLst/>
          </a:prstGeom>
          <a:solidFill>
            <a:srgbClr val="142D39"/>
          </a:solidFill>
          <a:ln w="0">
            <a:noFill/>
          </a:ln>
        </p:spPr>
      </p:sp>
      <p:sp>
        <p:nvSpPr>
          <p:cNvPr id="11" name="Rectangle 10">
            <a:extLst>
              <a:ext uri="{FF2B5EF4-FFF2-40B4-BE49-F238E27FC236}">
                <a16:creationId xmlns:a16="http://schemas.microsoft.com/office/drawing/2014/main" id="{C7F155A2-A7E1-450C-8B47-E452AF8F8D37}"/>
              </a:ext>
            </a:extLst>
          </p:cNvPr>
          <p:cNvSpPr>
            <a:spLocks noGrp="1"/>
          </p:cNvSpPr>
          <p:nvPr/>
        </p:nvSpPr>
        <p:spPr>
          <a:xfrm>
            <a:off x="609600" y="1809750"/>
            <a:ext cx="857250" cy="47625"/>
          </a:xfrm>
          <a:prstGeom prst="rect">
            <a:avLst/>
          </a:prstGeom>
          <a:solidFill>
            <a:srgbClr val="BE603E"/>
          </a:solidFill>
          <a:ln w="0">
            <a:noFill/>
          </a:ln>
        </p:spPr>
      </p:sp>
      <p:sp>
        <p:nvSpPr>
          <p:cNvPr id="12" name="Rectangle 11">
            <a:extLst>
              <a:ext uri="{FF2B5EF4-FFF2-40B4-BE49-F238E27FC236}">
                <a16:creationId xmlns:a16="http://schemas.microsoft.com/office/drawing/2014/main" id="{F1914F06-C7FF-4C74-A6C2-2D409E54C7DD}"/>
              </a:ext>
            </a:extLst>
          </p:cNvPr>
          <p:cNvSpPr>
            <a:spLocks noGrp="1"/>
          </p:cNvSpPr>
          <p:nvPr/>
        </p:nvSpPr>
        <p:spPr>
          <a:xfrm>
            <a:off x="609600" y="2047875"/>
            <a:ext cx="9525000" cy="342900"/>
          </a:xfrm>
          <a:prstGeom prst="rect">
            <a:avLst/>
          </a:prstGeom>
          <a:noFill/>
          <a:ln w="0">
            <a:noFill/>
          </a:ln>
        </p:spPr>
        <p:txBody>
          <a:bodyPr lIns="0" tIns="0" rIns="0" bIns="0"/>
          <a:lstStyle/>
          <a:p>
            <a:pPr>
              <a:defRPr sz="1800" b="0">
                <a:solidFill>
                  <a:srgbClr val="142D39"/>
                </a:solidFill>
              </a:defRPr>
            </a:pPr>
            <a:r>
              <a:rPr sz="1800" b="0">
                <a:solidFill>
                  <a:srgbClr val="142D39"/>
                </a:solidFill>
              </a:rPr>
              <a:t>Données fictives pour un mois</a:t>
            </a:r>
          </a:p>
        </p:txBody>
      </p:sp>
      <p:graphicFrame>
        <p:nvGraphicFramePr>
          <p:cNvPr id="21" name="Tableau 20"/>
          <p:cNvGraphicFramePr/>
          <p:nvPr/>
        </p:nvGraphicFramePr>
        <p:xfrm>
          <a:off x="609600" y="2638425"/>
          <a:ext cx="10972800" cy="2571750"/>
        </p:xfrm>
        <a:graphic>
          <a:graphicData uri="http://schemas.openxmlformats.org/drawingml/2006/table">
            <a:tbl>
              <a:tblPr/>
              <a:tblGrid>
                <a:gridCol w="3048000">
                  <a:extLst>
                    <a:ext uri="{9D8B030D-6E8A-4147-A177-3AD203B41FA5}">
                      <a16:colId xmlns:a16="http://schemas.microsoft.com/office/drawing/2014/main" val="20000"/>
                    </a:ext>
                  </a:extLst>
                </a:gridCol>
                <a:gridCol w="3962400">
                  <a:extLst>
                    <a:ext uri="{9D8B030D-6E8A-4147-A177-3AD203B41FA5}">
                      <a16:colId xmlns:a16="http://schemas.microsoft.com/office/drawing/2014/main" val="20001"/>
                    </a:ext>
                  </a:extLst>
                </a:gridCol>
                <a:gridCol w="3962400">
                  <a:extLst>
                    <a:ext uri="{9D8B030D-6E8A-4147-A177-3AD203B41FA5}">
                      <a16:colId xmlns:a16="http://schemas.microsoft.com/office/drawing/2014/main" val="20002"/>
                    </a:ext>
                  </a:extLst>
                </a:gridCol>
              </a:tblGrid>
              <a:tr h="642938">
                <a:tc>
                  <a:txBody>
                    <a:bodyPr/>
                    <a:lstStyle/>
                    <a:p>
                      <a:pPr algn="ctr"/>
                      <a:r>
                        <a:rPr sz="2100" b="1">
                          <a:solidFill>
                            <a:srgbClr val="F7F3EB"/>
                          </a:solidFill>
                        </a:rPr>
                        <a:t>Prix unitaire</a:t>
                      </a:r>
                    </a:p>
                  </a:txBody>
                  <a:tcPr anchor="ctr">
                    <a:solidFill>
                      <a:srgbClr val="142D39"/>
                    </a:solidFill>
                  </a:tcPr>
                </a:tc>
                <a:tc>
                  <a:txBody>
                    <a:bodyPr/>
                    <a:lstStyle/>
                    <a:p>
                      <a:pPr algn="ctr"/>
                      <a:r>
                        <a:rPr sz="2100" b="1">
                          <a:solidFill>
                            <a:srgbClr val="F7F3EB"/>
                          </a:solidFill>
                        </a:rPr>
                        <a:t>Quantité demandée</a:t>
                      </a:r>
                    </a:p>
                  </a:txBody>
                  <a:tcPr anchor="ctr">
                    <a:solidFill>
                      <a:srgbClr val="142D39"/>
                    </a:solidFill>
                  </a:tcPr>
                </a:tc>
                <a:tc>
                  <a:txBody>
                    <a:bodyPr/>
                    <a:lstStyle/>
                    <a:p>
                      <a:pPr algn="ctr"/>
                      <a:r>
                        <a:rPr sz="2100" b="1">
                          <a:solidFill>
                            <a:srgbClr val="F7F3EB"/>
                          </a:solidFill>
                        </a:rPr>
                        <a:t>Quantité offerte</a:t>
                      </a:r>
                    </a:p>
                  </a:txBody>
                  <a:tcPr anchor="ctr">
                    <a:solidFill>
                      <a:srgbClr val="142D39"/>
                    </a:solidFill>
                  </a:tcPr>
                </a:tc>
                <a:extLst>
                  <a:ext uri="{0D108BD9-81ED-4DB2-BD59-A6C34878D82A}">
                    <a16:rowId xmlns:a16="http://schemas.microsoft.com/office/drawing/2014/main" val="10000"/>
                  </a:ext>
                </a:extLst>
              </a:tr>
              <a:tr h="642938">
                <a:tc>
                  <a:txBody>
                    <a:bodyPr/>
                    <a:lstStyle/>
                    <a:p>
                      <a:pPr algn="ctr"/>
                      <a:r>
                        <a:rPr sz="2400" b="0">
                          <a:solidFill>
                            <a:srgbClr val="142D39"/>
                          </a:solidFill>
                        </a:rPr>
                        <a:t>90 €</a:t>
                      </a:r>
                    </a:p>
                  </a:txBody>
                  <a:tcPr anchor="ctr">
                    <a:solidFill>
                      <a:srgbClr val="F7F3EB"/>
                    </a:solidFill>
                  </a:tcPr>
                </a:tc>
                <a:tc>
                  <a:txBody>
                    <a:bodyPr/>
                    <a:lstStyle/>
                    <a:p>
                      <a:pPr algn="ctr"/>
                      <a:r>
                        <a:rPr sz="2400" b="0">
                          <a:solidFill>
                            <a:srgbClr val="142D39"/>
                          </a:solidFill>
                        </a:rPr>
                        <a:t>80</a:t>
                      </a:r>
                    </a:p>
                  </a:txBody>
                  <a:tcPr anchor="ctr">
                    <a:solidFill>
                      <a:srgbClr val="F7F3EB"/>
                    </a:solidFill>
                  </a:tcPr>
                </a:tc>
                <a:tc>
                  <a:txBody>
                    <a:bodyPr/>
                    <a:lstStyle/>
                    <a:p>
                      <a:pPr algn="ctr"/>
                      <a:r>
                        <a:rPr sz="2400" b="0">
                          <a:solidFill>
                            <a:srgbClr val="142D39"/>
                          </a:solidFill>
                        </a:rPr>
                        <a:t>40</a:t>
                      </a:r>
                    </a:p>
                  </a:txBody>
                  <a:tcPr anchor="ctr">
                    <a:solidFill>
                      <a:srgbClr val="F7F3EB"/>
                    </a:solidFill>
                  </a:tcPr>
                </a:tc>
                <a:extLst>
                  <a:ext uri="{0D108BD9-81ED-4DB2-BD59-A6C34878D82A}">
                    <a16:rowId xmlns:a16="http://schemas.microsoft.com/office/drawing/2014/main" val="10001"/>
                  </a:ext>
                </a:extLst>
              </a:tr>
              <a:tr h="642938">
                <a:tc>
                  <a:txBody>
                    <a:bodyPr/>
                    <a:lstStyle/>
                    <a:p>
                      <a:pPr algn="ctr"/>
                      <a:r>
                        <a:rPr sz="2400" b="1">
                          <a:solidFill>
                            <a:srgbClr val="142D39"/>
                          </a:solidFill>
                        </a:rPr>
                        <a:t>120 €</a:t>
                      </a:r>
                    </a:p>
                  </a:txBody>
                  <a:tcPr anchor="ctr">
                    <a:solidFill>
                      <a:srgbClr val="D6EBE5"/>
                    </a:solidFill>
                  </a:tcPr>
                </a:tc>
                <a:tc>
                  <a:txBody>
                    <a:bodyPr/>
                    <a:lstStyle/>
                    <a:p>
                      <a:pPr algn="ctr"/>
                      <a:r>
                        <a:rPr sz="2400" b="1">
                          <a:solidFill>
                            <a:srgbClr val="142D39"/>
                          </a:solidFill>
                        </a:rPr>
                        <a:t>60</a:t>
                      </a:r>
                    </a:p>
                  </a:txBody>
                  <a:tcPr anchor="ctr">
                    <a:solidFill>
                      <a:srgbClr val="D6EBE5"/>
                    </a:solidFill>
                  </a:tcPr>
                </a:tc>
                <a:tc>
                  <a:txBody>
                    <a:bodyPr/>
                    <a:lstStyle/>
                    <a:p>
                      <a:pPr algn="ctr"/>
                      <a:r>
                        <a:rPr sz="2400" b="1">
                          <a:solidFill>
                            <a:srgbClr val="142D39"/>
                          </a:solidFill>
                        </a:rPr>
                        <a:t>60</a:t>
                      </a:r>
                    </a:p>
                  </a:txBody>
                  <a:tcPr anchor="ctr">
                    <a:solidFill>
                      <a:srgbClr val="D6EBE5"/>
                    </a:solidFill>
                  </a:tcPr>
                </a:tc>
                <a:extLst>
                  <a:ext uri="{0D108BD9-81ED-4DB2-BD59-A6C34878D82A}">
                    <a16:rowId xmlns:a16="http://schemas.microsoft.com/office/drawing/2014/main" val="10002"/>
                  </a:ext>
                </a:extLst>
              </a:tr>
              <a:tr h="642938">
                <a:tc>
                  <a:txBody>
                    <a:bodyPr/>
                    <a:lstStyle/>
                    <a:p>
                      <a:pPr algn="ctr"/>
                      <a:r>
                        <a:rPr sz="2400" b="0">
                          <a:solidFill>
                            <a:srgbClr val="142D39"/>
                          </a:solidFill>
                        </a:rPr>
                        <a:t>150 €</a:t>
                      </a:r>
                    </a:p>
                  </a:txBody>
                  <a:tcPr anchor="ctr">
                    <a:solidFill>
                      <a:srgbClr val="F7F3EB"/>
                    </a:solidFill>
                  </a:tcPr>
                </a:tc>
                <a:tc>
                  <a:txBody>
                    <a:bodyPr/>
                    <a:lstStyle/>
                    <a:p>
                      <a:pPr algn="ctr"/>
                      <a:r>
                        <a:rPr sz="2400" b="0">
                          <a:solidFill>
                            <a:srgbClr val="142D39"/>
                          </a:solidFill>
                        </a:rPr>
                        <a:t>40</a:t>
                      </a:r>
                    </a:p>
                  </a:txBody>
                  <a:tcPr anchor="ctr">
                    <a:solidFill>
                      <a:srgbClr val="F7F3EB"/>
                    </a:solidFill>
                  </a:tcPr>
                </a:tc>
                <a:tc>
                  <a:txBody>
                    <a:bodyPr/>
                    <a:lstStyle/>
                    <a:p>
                      <a:pPr algn="ctr"/>
                      <a:r>
                        <a:rPr sz="2400" b="0">
                          <a:solidFill>
                            <a:srgbClr val="142D39"/>
                          </a:solidFill>
                        </a:rPr>
                        <a:t>80</a:t>
                      </a:r>
                    </a:p>
                  </a:txBody>
                  <a:tcPr anchor="ctr">
                    <a:solidFill>
                      <a:srgbClr val="F7F3EB"/>
                    </a:solidFill>
                  </a:tcPr>
                </a:tc>
                <a:extLst>
                  <a:ext uri="{0D108BD9-81ED-4DB2-BD59-A6C34878D82A}">
                    <a16:rowId xmlns:a16="http://schemas.microsoft.com/office/drawing/2014/main" val="10003"/>
                  </a:ext>
                </a:extLst>
              </a:tr>
            </a:tbl>
          </a:graphicData>
        </a:graphic>
      </p:graphicFrame>
      <p:sp>
        <p:nvSpPr>
          <p:cNvPr id="14" name="Rectangle 13">
            <a:extLst>
              <a:ext uri="{FF2B5EF4-FFF2-40B4-BE49-F238E27FC236}">
                <a16:creationId xmlns:a16="http://schemas.microsoft.com/office/drawing/2014/main" id="{205C4996-BECD-4CAA-8D25-C29E32E201E7}"/>
              </a:ext>
            </a:extLst>
          </p:cNvPr>
          <p:cNvSpPr>
            <a:spLocks noGrp="1"/>
          </p:cNvSpPr>
          <p:nvPr/>
        </p:nvSpPr>
        <p:spPr>
          <a:xfrm>
            <a:off x="809625" y="5781675"/>
            <a:ext cx="10572750" cy="457200"/>
          </a:xfrm>
          <a:prstGeom prst="rect">
            <a:avLst/>
          </a:prstGeom>
          <a:noFill/>
          <a:ln w="0">
            <a:noFill/>
          </a:ln>
        </p:spPr>
        <p:txBody>
          <a:bodyPr lIns="0" tIns="0" rIns="0" bIns="0" anchor="ctr"/>
          <a:lstStyle/>
          <a:p>
            <a:pPr>
              <a:defRPr sz="2100" b="1">
                <a:solidFill>
                  <a:srgbClr val="F7F3EB"/>
                </a:solidFill>
              </a:defRPr>
            </a:pPr>
            <a:r>
              <a:rPr sz="2100" b="1">
                <a:solidFill>
                  <a:srgbClr val="F7F3EB"/>
                </a:solidFill>
              </a:rPr>
              <a:t>À 120 €, vendeurs et acheteurs envisagent la même quantité : 60 luminaires.</a:t>
            </a:r>
          </a:p>
        </p:txBody>
      </p:sp>
    </p:spTree>
    <p:extLst>
      <p:ext uri="{BB962C8B-B14F-4D97-AF65-F5344CB8AC3E}">
        <p14:creationId xmlns:p14="http://schemas.microsoft.com/office/powerpoint/2010/main" val="1651437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F3EB"/>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18DC295-BC03-4D0C-9741-00465C811DBC}"/>
              </a:ext>
            </a:extLst>
          </p:cNvPr>
          <p:cNvSpPr>
            <a:spLocks noGrp="1"/>
          </p:cNvSpPr>
          <p:nvPr/>
        </p:nvSpPr>
        <p:spPr>
          <a:xfrm>
            <a:off x="609600" y="323850"/>
            <a:ext cx="6667500" cy="285750"/>
          </a:xfrm>
          <a:prstGeom prst="rect">
            <a:avLst/>
          </a:prstGeom>
          <a:noFill/>
          <a:ln w="0">
            <a:noFill/>
          </a:ln>
        </p:spPr>
        <p:txBody>
          <a:bodyPr lIns="0" tIns="0" rIns="0" bIns="0" anchor="t"/>
          <a:lstStyle/>
          <a:p>
            <a:pPr>
              <a:buNone/>
              <a:defRPr sz="1350" b="1">
                <a:solidFill>
                  <a:srgbClr val="167C80"/>
                </a:solidFill>
                <a:latin typeface="Arial"/>
                <a:ea typeface="Arial"/>
                <a:cs typeface="Arial"/>
              </a:defRPr>
            </a:pPr>
            <a:r>
              <a:rPr sz="1350" b="1">
                <a:solidFill>
                  <a:srgbClr val="167C80"/>
                </a:solidFill>
                <a:latin typeface="Arial"/>
                <a:ea typeface="Arial"/>
                <a:cs typeface="Arial"/>
              </a:rPr>
              <a:t>DNMADE 1  /  ÉCONOMIE</a:t>
            </a:r>
          </a:p>
        </p:txBody>
      </p:sp>
      <p:sp>
        <p:nvSpPr>
          <p:cNvPr id="2" name="Rectangle 1">
            <a:extLst>
              <a:ext uri="{FF2B5EF4-FFF2-40B4-BE49-F238E27FC236}">
                <a16:creationId xmlns:a16="http://schemas.microsoft.com/office/drawing/2014/main" id="{2EEFB5B0-C6DF-43DA-BD4B-193F38DDF659}"/>
              </a:ext>
            </a:extLst>
          </p:cNvPr>
          <p:cNvSpPr>
            <a:spLocks noGrp="1"/>
          </p:cNvSpPr>
          <p:nvPr/>
        </p:nvSpPr>
        <p:spPr>
          <a:xfrm>
            <a:off x="11049000" y="6534150"/>
            <a:ext cx="533400" cy="238125"/>
          </a:xfrm>
          <a:prstGeom prst="rect">
            <a:avLst/>
          </a:prstGeom>
          <a:noFill/>
          <a:ln w="0">
            <a:noFill/>
          </a:ln>
        </p:spPr>
        <p:txBody>
          <a:bodyPr lIns="0" tIns="0" rIns="0" bIns="0" anchor="t"/>
          <a:lstStyle/>
          <a:p>
            <a:pPr>
              <a:buNone/>
              <a:defRPr sz="1350" b="0">
                <a:solidFill>
                  <a:srgbClr val="167C80"/>
                </a:solidFill>
                <a:latin typeface="Arial"/>
                <a:ea typeface="Arial"/>
                <a:cs typeface="Arial"/>
              </a:defRPr>
            </a:pPr>
            <a:r>
              <a:rPr sz="1350" b="0">
                <a:solidFill>
                  <a:srgbClr val="167C80"/>
                </a:solidFill>
                <a:latin typeface="Arial"/>
                <a:ea typeface="Arial"/>
                <a:cs typeface="Arial"/>
              </a:rPr>
              <a:t>10</a:t>
            </a:r>
          </a:p>
        </p:txBody>
      </p:sp>
      <p:sp>
        <p:nvSpPr>
          <p:cNvPr id="3" name="Rectangle 2">
            <a:extLst>
              <a:ext uri="{FF2B5EF4-FFF2-40B4-BE49-F238E27FC236}">
                <a16:creationId xmlns:a16="http://schemas.microsoft.com/office/drawing/2014/main" id="{C9A998BB-7D60-4300-90E5-B8814B3C3F02}"/>
              </a:ext>
            </a:extLst>
          </p:cNvPr>
          <p:cNvSpPr>
            <a:spLocks noGrp="1"/>
          </p:cNvSpPr>
          <p:nvPr/>
        </p:nvSpPr>
        <p:spPr>
          <a:xfrm>
            <a:off x="609600" y="962025"/>
            <a:ext cx="10972800" cy="952500"/>
          </a:xfrm>
          <a:prstGeom prst="rect">
            <a:avLst/>
          </a:prstGeom>
          <a:noFill/>
          <a:ln w="0">
            <a:noFill/>
          </a:ln>
        </p:spPr>
        <p:txBody>
          <a:bodyPr lIns="0" tIns="0" rIns="0" bIns="0" anchor="t"/>
          <a:lstStyle/>
          <a:p>
            <a:pPr>
              <a:buNone/>
              <a:defRPr sz="3450" b="1">
                <a:solidFill>
                  <a:srgbClr val="142D39"/>
                </a:solidFill>
                <a:latin typeface="Arial"/>
                <a:ea typeface="Arial"/>
                <a:cs typeface="Arial"/>
              </a:defRPr>
            </a:pPr>
            <a:r>
              <a:rPr sz="3450" b="1">
                <a:solidFill>
                  <a:srgbClr val="142D39"/>
                </a:solidFill>
                <a:latin typeface="Arial"/>
                <a:ea typeface="Arial"/>
                <a:cs typeface="Arial"/>
              </a:rPr>
              <a:t>Le prix d’équilibre</a:t>
            </a:r>
          </a:p>
        </p:txBody>
      </p:sp>
      <p:sp>
        <p:nvSpPr>
          <p:cNvPr id="10" name="Rectangle 9">
            <a:extLst>
              <a:ext uri="{FF2B5EF4-FFF2-40B4-BE49-F238E27FC236}">
                <a16:creationId xmlns:a16="http://schemas.microsoft.com/office/drawing/2014/main" id="{70A17D45-639A-473C-ABA2-2C0587CA2D9A}"/>
              </a:ext>
            </a:extLst>
          </p:cNvPr>
          <p:cNvSpPr>
            <a:spLocks noGrp="1"/>
          </p:cNvSpPr>
          <p:nvPr/>
        </p:nvSpPr>
        <p:spPr>
          <a:xfrm>
            <a:off x="609600" y="5619750"/>
            <a:ext cx="10972800" cy="790575"/>
          </a:xfrm>
          <a:prstGeom prst="rect">
            <a:avLst/>
          </a:prstGeom>
          <a:solidFill>
            <a:srgbClr val="142D39"/>
          </a:solidFill>
          <a:ln w="0">
            <a:noFill/>
          </a:ln>
        </p:spPr>
      </p:sp>
      <p:sp>
        <p:nvSpPr>
          <p:cNvPr id="11" name="Rectangle 10">
            <a:extLst>
              <a:ext uri="{FF2B5EF4-FFF2-40B4-BE49-F238E27FC236}">
                <a16:creationId xmlns:a16="http://schemas.microsoft.com/office/drawing/2014/main" id="{C7F155A2-A7E1-450C-8B47-E452AF8F8D37}"/>
              </a:ext>
            </a:extLst>
          </p:cNvPr>
          <p:cNvSpPr>
            <a:spLocks noGrp="1"/>
          </p:cNvSpPr>
          <p:nvPr/>
        </p:nvSpPr>
        <p:spPr>
          <a:xfrm>
            <a:off x="609600" y="1809750"/>
            <a:ext cx="857250" cy="47625"/>
          </a:xfrm>
          <a:prstGeom prst="rect">
            <a:avLst/>
          </a:prstGeom>
          <a:solidFill>
            <a:srgbClr val="BE603E"/>
          </a:solidFill>
          <a:ln w="0">
            <a:noFill/>
          </a:ln>
        </p:spPr>
      </p:sp>
      <p:graphicFrame>
        <p:nvGraphicFramePr>
          <p:cNvPr id="22" name="Chart"/>
          <p:cNvGraphicFramePr/>
          <p:nvPr/>
        </p:nvGraphicFramePr>
        <p:xfrm>
          <a:off x="609600" y="2143125"/>
          <a:ext cx="7715250" cy="3333750"/>
        </p:xfrm>
        <a:graphic>
          <a:graphicData uri="http://schemas.openxmlformats.org/drawingml/2006/chart">
            <c:chart xmlns:c="http://schemas.openxmlformats.org/drawingml/2006/chart" xmlns:r="http://schemas.openxmlformats.org/officeDocument/2006/relationships" r:id="rId3"/>
          </a:graphicData>
        </a:graphic>
      </p:graphicFrame>
      <p:sp>
        <p:nvSpPr>
          <p:cNvPr id="13" name="Rectangle 12">
            <a:extLst>
              <a:ext uri="{FF2B5EF4-FFF2-40B4-BE49-F238E27FC236}">
                <a16:creationId xmlns:a16="http://schemas.microsoft.com/office/drawing/2014/main" id="{D58C8BA1-CD01-42F7-A803-F1DEA10525F7}"/>
              </a:ext>
            </a:extLst>
          </p:cNvPr>
          <p:cNvSpPr>
            <a:spLocks noGrp="1"/>
          </p:cNvSpPr>
          <p:nvPr/>
        </p:nvSpPr>
        <p:spPr>
          <a:xfrm>
            <a:off x="8724900" y="2800350"/>
            <a:ext cx="2667000" cy="619125"/>
          </a:xfrm>
          <a:prstGeom prst="rect">
            <a:avLst/>
          </a:prstGeom>
          <a:noFill/>
          <a:ln w="0">
            <a:noFill/>
          </a:ln>
        </p:spPr>
        <p:txBody>
          <a:bodyPr lIns="0" tIns="0" rIns="0" bIns="0"/>
          <a:lstStyle/>
          <a:p>
            <a:pPr>
              <a:defRPr sz="3600" b="1">
                <a:solidFill>
                  <a:srgbClr val="167C80"/>
                </a:solidFill>
              </a:defRPr>
            </a:pPr>
            <a:r>
              <a:rPr sz="3600" b="1">
                <a:solidFill>
                  <a:srgbClr val="167C80"/>
                </a:solidFill>
              </a:rPr>
              <a:t>120 €</a:t>
            </a:r>
          </a:p>
        </p:txBody>
      </p:sp>
      <p:sp>
        <p:nvSpPr>
          <p:cNvPr id="14" name="Rectangle 13">
            <a:extLst>
              <a:ext uri="{FF2B5EF4-FFF2-40B4-BE49-F238E27FC236}">
                <a16:creationId xmlns:a16="http://schemas.microsoft.com/office/drawing/2014/main" id="{457C4EEB-4413-4CD3-8544-CDC03F6FDC4F}"/>
              </a:ext>
            </a:extLst>
          </p:cNvPr>
          <p:cNvSpPr>
            <a:spLocks noGrp="1"/>
          </p:cNvSpPr>
          <p:nvPr/>
        </p:nvSpPr>
        <p:spPr>
          <a:xfrm>
            <a:off x="8724900" y="3505200"/>
            <a:ext cx="2667000" cy="952500"/>
          </a:xfrm>
          <a:prstGeom prst="rect">
            <a:avLst/>
          </a:prstGeom>
          <a:noFill/>
          <a:ln w="0">
            <a:noFill/>
          </a:ln>
        </p:spPr>
        <p:txBody>
          <a:bodyPr lIns="0" tIns="0" rIns="0" bIns="0"/>
          <a:lstStyle/>
          <a:p>
            <a:pPr>
              <a:defRPr sz="2250" b="1">
                <a:solidFill>
                  <a:srgbClr val="142D39"/>
                </a:solidFill>
              </a:defRPr>
            </a:pPr>
            <a:r>
              <a:rPr sz="2250" b="1">
                <a:solidFill>
                  <a:srgbClr val="142D39"/>
                </a:solidFill>
              </a:rPr>
              <a:t>60 luminaires</a:t>
            </a:r>
          </a:p>
          <a:p>
            <a:pPr>
              <a:defRPr sz="2250" b="1">
                <a:solidFill>
                  <a:srgbClr val="142D39"/>
                </a:solidFill>
              </a:defRPr>
            </a:pPr>
            <a:r>
              <a:rPr sz="2250" b="1">
                <a:solidFill>
                  <a:srgbClr val="142D39"/>
                </a:solidFill>
              </a:rPr>
              <a:t>par mois</a:t>
            </a:r>
          </a:p>
        </p:txBody>
      </p:sp>
      <p:sp>
        <p:nvSpPr>
          <p:cNvPr id="15" name="Rectangle 14">
            <a:extLst>
              <a:ext uri="{FF2B5EF4-FFF2-40B4-BE49-F238E27FC236}">
                <a16:creationId xmlns:a16="http://schemas.microsoft.com/office/drawing/2014/main" id="{C58DFDC3-4AA9-418A-A4F5-3A5536117655}"/>
              </a:ext>
            </a:extLst>
          </p:cNvPr>
          <p:cNvSpPr>
            <a:spLocks noGrp="1"/>
          </p:cNvSpPr>
          <p:nvPr/>
        </p:nvSpPr>
        <p:spPr>
          <a:xfrm>
            <a:off x="8724900" y="4705350"/>
            <a:ext cx="2667000" cy="381000"/>
          </a:xfrm>
          <a:prstGeom prst="rect">
            <a:avLst/>
          </a:prstGeom>
          <a:noFill/>
          <a:ln w="0">
            <a:noFill/>
          </a:ln>
        </p:spPr>
        <p:txBody>
          <a:bodyPr lIns="0" tIns="0" rIns="0" bIns="0"/>
          <a:lstStyle/>
          <a:p>
            <a:pPr>
              <a:defRPr sz="1725" b="0">
                <a:solidFill>
                  <a:srgbClr val="142D39"/>
                </a:solidFill>
              </a:defRPr>
            </a:pPr>
            <a:r>
              <a:rPr sz="1725" b="0">
                <a:solidFill>
                  <a:srgbClr val="142D39"/>
                </a:solidFill>
              </a:rPr>
              <a:t>Exemple fictif</a:t>
            </a:r>
          </a:p>
        </p:txBody>
      </p:sp>
      <p:sp>
        <p:nvSpPr>
          <p:cNvPr id="16" name="Rectangle 15">
            <a:extLst>
              <a:ext uri="{FF2B5EF4-FFF2-40B4-BE49-F238E27FC236}">
                <a16:creationId xmlns:a16="http://schemas.microsoft.com/office/drawing/2014/main" id="{CB5AA192-913C-4107-8753-C1C5FE01C66F}"/>
              </a:ext>
            </a:extLst>
          </p:cNvPr>
          <p:cNvSpPr>
            <a:spLocks noGrp="1"/>
          </p:cNvSpPr>
          <p:nvPr/>
        </p:nvSpPr>
        <p:spPr>
          <a:xfrm>
            <a:off x="809625" y="5781675"/>
            <a:ext cx="10572750" cy="457200"/>
          </a:xfrm>
          <a:prstGeom prst="rect">
            <a:avLst/>
          </a:prstGeom>
          <a:noFill/>
          <a:ln w="0">
            <a:noFill/>
          </a:ln>
        </p:spPr>
        <p:txBody>
          <a:bodyPr lIns="0" tIns="0" rIns="0" bIns="0" anchor="ctr"/>
          <a:lstStyle/>
          <a:p>
            <a:pPr>
              <a:defRPr sz="2100" b="1">
                <a:solidFill>
                  <a:srgbClr val="F7F3EB"/>
                </a:solidFill>
              </a:defRPr>
            </a:pPr>
            <a:r>
              <a:rPr sz="2100" b="1">
                <a:solidFill>
                  <a:srgbClr val="F7F3EB"/>
                </a:solidFill>
              </a:rPr>
              <a:t>Dans ce modèle, l’équilibre se situe à 120 € pour 60 luminaires par mois.</a:t>
            </a:r>
          </a:p>
        </p:txBody>
      </p:sp>
    </p:spTree>
    <p:extLst>
      <p:ext uri="{BB962C8B-B14F-4D97-AF65-F5344CB8AC3E}">
        <p14:creationId xmlns:p14="http://schemas.microsoft.com/office/powerpoint/2010/main" val="16514375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3EB"/>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B2BC017-CDEC-4F34-AD9B-DC6293D58011}"/>
              </a:ext>
            </a:extLst>
          </p:cNvPr>
          <p:cNvSpPr>
            <a:spLocks noGrp="1"/>
          </p:cNvSpPr>
          <p:nvPr/>
        </p:nvSpPr>
        <p:spPr>
          <a:xfrm>
            <a:off x="609600" y="323850"/>
            <a:ext cx="6667500" cy="285750"/>
          </a:xfrm>
          <a:prstGeom prst="rect">
            <a:avLst/>
          </a:prstGeom>
          <a:noFill/>
          <a:ln w="0">
            <a:noFill/>
          </a:ln>
        </p:spPr>
        <p:txBody>
          <a:bodyPr lIns="0" tIns="0" rIns="0" bIns="0" anchor="t"/>
          <a:lstStyle/>
          <a:p>
            <a:pPr>
              <a:buNone/>
              <a:defRPr sz="1350" b="1">
                <a:solidFill>
                  <a:srgbClr val="167C80"/>
                </a:solidFill>
                <a:latin typeface="Arial"/>
                <a:ea typeface="Arial"/>
                <a:cs typeface="Arial"/>
              </a:defRPr>
            </a:pPr>
            <a:r>
              <a:rPr sz="1350" b="1">
                <a:solidFill>
                  <a:srgbClr val="167C80"/>
                </a:solidFill>
                <a:latin typeface="Arial"/>
                <a:ea typeface="Arial"/>
                <a:cs typeface="Arial"/>
              </a:rPr>
              <a:t>DNMADE 1  /  ÉCONOMIE</a:t>
            </a:r>
          </a:p>
        </p:txBody>
      </p:sp>
      <p:sp>
        <p:nvSpPr>
          <p:cNvPr id="2" name="Rectangle 1">
            <a:extLst>
              <a:ext uri="{FF2B5EF4-FFF2-40B4-BE49-F238E27FC236}">
                <a16:creationId xmlns:a16="http://schemas.microsoft.com/office/drawing/2014/main" id="{9E8281BD-664A-4189-99F1-89BD13ABBB58}"/>
              </a:ext>
            </a:extLst>
          </p:cNvPr>
          <p:cNvSpPr>
            <a:spLocks noGrp="1"/>
          </p:cNvSpPr>
          <p:nvPr/>
        </p:nvSpPr>
        <p:spPr>
          <a:xfrm>
            <a:off x="11049000" y="6534150"/>
            <a:ext cx="533400" cy="238125"/>
          </a:xfrm>
          <a:prstGeom prst="rect">
            <a:avLst/>
          </a:prstGeom>
          <a:noFill/>
          <a:ln w="0">
            <a:noFill/>
          </a:ln>
        </p:spPr>
        <p:txBody>
          <a:bodyPr lIns="0" tIns="0" rIns="0" bIns="0" anchor="t"/>
          <a:lstStyle/>
          <a:p>
            <a:pPr>
              <a:buNone/>
              <a:defRPr sz="1350" b="0">
                <a:solidFill>
                  <a:srgbClr val="167C80"/>
                </a:solidFill>
                <a:latin typeface="Arial"/>
                <a:ea typeface="Arial"/>
                <a:cs typeface="Arial"/>
              </a:defRPr>
            </a:pPr>
            <a:r>
              <a:rPr sz="1350" b="0">
                <a:solidFill>
                  <a:srgbClr val="167C80"/>
                </a:solidFill>
                <a:latin typeface="Arial"/>
                <a:ea typeface="Arial"/>
                <a:cs typeface="Arial"/>
              </a:rPr>
              <a:t>11</a:t>
            </a:r>
          </a:p>
        </p:txBody>
      </p:sp>
      <p:sp>
        <p:nvSpPr>
          <p:cNvPr id="3" name="Rectangle 2">
            <a:extLst>
              <a:ext uri="{FF2B5EF4-FFF2-40B4-BE49-F238E27FC236}">
                <a16:creationId xmlns:a16="http://schemas.microsoft.com/office/drawing/2014/main" id="{8A00F096-B7E2-4FCB-B94D-A62F7B8BFD5E}"/>
              </a:ext>
            </a:extLst>
          </p:cNvPr>
          <p:cNvSpPr>
            <a:spLocks noGrp="1"/>
          </p:cNvSpPr>
          <p:nvPr/>
        </p:nvSpPr>
        <p:spPr>
          <a:xfrm>
            <a:off x="609600" y="962025"/>
            <a:ext cx="10972800" cy="952500"/>
          </a:xfrm>
          <a:prstGeom prst="rect">
            <a:avLst/>
          </a:prstGeom>
          <a:noFill/>
          <a:ln w="0">
            <a:noFill/>
          </a:ln>
        </p:spPr>
        <p:txBody>
          <a:bodyPr lIns="0" tIns="0" rIns="0" bIns="0" anchor="t"/>
          <a:lstStyle/>
          <a:p>
            <a:pPr>
              <a:buNone/>
              <a:defRPr sz="3450" b="1">
                <a:solidFill>
                  <a:srgbClr val="142D39"/>
                </a:solidFill>
                <a:latin typeface="Arial"/>
                <a:ea typeface="Arial"/>
                <a:cs typeface="Arial"/>
              </a:defRPr>
            </a:pPr>
            <a:r>
              <a:rPr sz="3450" b="1">
                <a:solidFill>
                  <a:srgbClr val="142D39"/>
                </a:solidFill>
                <a:latin typeface="Arial"/>
                <a:ea typeface="Arial"/>
                <a:cs typeface="Arial"/>
              </a:rPr>
              <a:t>Pénurie ou excédent</a:t>
            </a:r>
          </a:p>
        </p:txBody>
      </p:sp>
      <p:sp>
        <p:nvSpPr>
          <p:cNvPr id="4" name="Rectangle 3">
            <a:extLst>
              <a:ext uri="{FF2B5EF4-FFF2-40B4-BE49-F238E27FC236}">
                <a16:creationId xmlns:a16="http://schemas.microsoft.com/office/drawing/2014/main" id="{7733AA2B-5A0D-4B9C-9AC0-72D26B7E5E3A}"/>
              </a:ext>
            </a:extLst>
          </p:cNvPr>
          <p:cNvSpPr>
            <a:spLocks noGrp="1"/>
          </p:cNvSpPr>
          <p:nvPr/>
        </p:nvSpPr>
        <p:spPr>
          <a:xfrm>
            <a:off x="609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À 90 € : pénurie</a:t>
            </a:r>
          </a:p>
        </p:txBody>
      </p:sp>
      <p:sp>
        <p:nvSpPr>
          <p:cNvPr id="5" name="Rectangle 4">
            <a:extLst>
              <a:ext uri="{FF2B5EF4-FFF2-40B4-BE49-F238E27FC236}">
                <a16:creationId xmlns:a16="http://schemas.microsoft.com/office/drawing/2014/main" id="{B61F4291-7C87-4E86-A8D2-03E468099653}"/>
              </a:ext>
            </a:extLst>
          </p:cNvPr>
          <p:cNvSpPr>
            <a:spLocks noGrp="1"/>
          </p:cNvSpPr>
          <p:nvPr/>
        </p:nvSpPr>
        <p:spPr>
          <a:xfrm>
            <a:off x="609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80 demandés, 40 proposés.</a:t>
            </a:r>
          </a:p>
          <a:p>
            <a:pPr>
              <a:buNone/>
              <a:defRPr sz="2250" b="0">
                <a:solidFill>
                  <a:srgbClr val="142D39"/>
                </a:solidFill>
                <a:latin typeface="Arial"/>
                <a:ea typeface="Arial"/>
                <a:cs typeface="Arial"/>
              </a:defRPr>
            </a:pPr>
            <a:r>
              <a:rPr sz="2250" b="0">
                <a:solidFill>
                  <a:srgbClr val="142D39"/>
                </a:solidFill>
                <a:latin typeface="Arial"/>
                <a:ea typeface="Arial"/>
                <a:cs typeface="Arial"/>
              </a:rPr>
              <a:t>La demande excède l’offre au prix considéré.</a:t>
            </a:r>
          </a:p>
        </p:txBody>
      </p:sp>
      <p:sp>
        <p:nvSpPr>
          <p:cNvPr id="6" name="Rectangle 5">
            <a:extLst>
              <a:ext uri="{FF2B5EF4-FFF2-40B4-BE49-F238E27FC236}">
                <a16:creationId xmlns:a16="http://schemas.microsoft.com/office/drawing/2014/main" id="{4386225F-23D2-479B-B04F-4026403969A0}"/>
              </a:ext>
            </a:extLst>
          </p:cNvPr>
          <p:cNvSpPr>
            <a:spLocks noGrp="1"/>
          </p:cNvSpPr>
          <p:nvPr/>
        </p:nvSpPr>
        <p:spPr>
          <a:xfrm>
            <a:off x="6324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À 150 € : excédent</a:t>
            </a:r>
          </a:p>
        </p:txBody>
      </p:sp>
      <p:sp>
        <p:nvSpPr>
          <p:cNvPr id="7" name="Rectangle 6">
            <a:extLst>
              <a:ext uri="{FF2B5EF4-FFF2-40B4-BE49-F238E27FC236}">
                <a16:creationId xmlns:a16="http://schemas.microsoft.com/office/drawing/2014/main" id="{3B037753-0B47-40FE-A50D-8BF4EAB31C8F}"/>
              </a:ext>
            </a:extLst>
          </p:cNvPr>
          <p:cNvSpPr>
            <a:spLocks noGrp="1"/>
          </p:cNvSpPr>
          <p:nvPr/>
        </p:nvSpPr>
        <p:spPr>
          <a:xfrm>
            <a:off x="6324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40 demandés, 80 proposés.</a:t>
            </a:r>
          </a:p>
          <a:p>
            <a:pPr>
              <a:buNone/>
              <a:defRPr sz="2250" b="0">
                <a:solidFill>
                  <a:srgbClr val="142D39"/>
                </a:solidFill>
                <a:latin typeface="Arial"/>
                <a:ea typeface="Arial"/>
                <a:cs typeface="Arial"/>
              </a:defRPr>
            </a:pPr>
            <a:r>
              <a:rPr sz="2250" b="0">
                <a:solidFill>
                  <a:srgbClr val="142D39"/>
                </a:solidFill>
                <a:latin typeface="Arial"/>
                <a:ea typeface="Arial"/>
                <a:cs typeface="Arial"/>
              </a:rPr>
              <a:t>L’offre excède la demande au prix considéré.</a:t>
            </a:r>
          </a:p>
        </p:txBody>
      </p:sp>
      <p:sp>
        <p:nvSpPr>
          <p:cNvPr id="10" name="Rectangle 9">
            <a:extLst>
              <a:ext uri="{FF2B5EF4-FFF2-40B4-BE49-F238E27FC236}">
                <a16:creationId xmlns:a16="http://schemas.microsoft.com/office/drawing/2014/main" id="{DBE755DA-01B6-4DA9-BFB2-7CBABF2668F3}"/>
              </a:ext>
            </a:extLst>
          </p:cNvPr>
          <p:cNvSpPr>
            <a:spLocks noGrp="1"/>
          </p:cNvSpPr>
          <p:nvPr/>
        </p:nvSpPr>
        <p:spPr>
          <a:xfrm>
            <a:off x="609600" y="5619750"/>
            <a:ext cx="10972800" cy="790575"/>
          </a:xfrm>
          <a:prstGeom prst="rect">
            <a:avLst/>
          </a:prstGeom>
          <a:solidFill>
            <a:srgbClr val="142D39"/>
          </a:solidFill>
          <a:ln w="0">
            <a:noFill/>
          </a:ln>
        </p:spPr>
      </p:sp>
      <p:sp>
        <p:nvSpPr>
          <p:cNvPr id="11" name="Rectangle 10">
            <a:extLst>
              <a:ext uri="{FF2B5EF4-FFF2-40B4-BE49-F238E27FC236}">
                <a16:creationId xmlns:a16="http://schemas.microsoft.com/office/drawing/2014/main" id="{EBD23499-2664-4511-9DA5-41D265A03E45}"/>
              </a:ext>
            </a:extLst>
          </p:cNvPr>
          <p:cNvSpPr>
            <a:spLocks noGrp="1"/>
          </p:cNvSpPr>
          <p:nvPr/>
        </p:nvSpPr>
        <p:spPr>
          <a:xfrm>
            <a:off x="609600" y="1809750"/>
            <a:ext cx="857250" cy="47625"/>
          </a:xfrm>
          <a:prstGeom prst="rect">
            <a:avLst/>
          </a:prstGeom>
          <a:solidFill>
            <a:srgbClr val="BE603E"/>
          </a:solidFill>
          <a:ln w="0">
            <a:noFill/>
          </a:ln>
        </p:spPr>
      </p:sp>
      <p:sp>
        <p:nvSpPr>
          <p:cNvPr id="12" name="Rectangle 11">
            <a:extLst>
              <a:ext uri="{FF2B5EF4-FFF2-40B4-BE49-F238E27FC236}">
                <a16:creationId xmlns:a16="http://schemas.microsoft.com/office/drawing/2014/main" id="{65421CE7-E147-494F-9B37-30DD0588E870}"/>
              </a:ext>
            </a:extLst>
          </p:cNvPr>
          <p:cNvSpPr>
            <a:spLocks noGrp="1"/>
          </p:cNvSpPr>
          <p:nvPr/>
        </p:nvSpPr>
        <p:spPr>
          <a:xfrm>
            <a:off x="6000750" y="2295525"/>
            <a:ext cx="9525" cy="2857500"/>
          </a:xfrm>
          <a:prstGeom prst="rect">
            <a:avLst/>
          </a:prstGeom>
          <a:solidFill>
            <a:srgbClr val="D6D4C9"/>
          </a:solidFill>
          <a:ln w="0">
            <a:noFill/>
          </a:ln>
        </p:spPr>
      </p:sp>
      <p:sp>
        <p:nvSpPr>
          <p:cNvPr id="13" name="Rectangle 12">
            <a:extLst>
              <a:ext uri="{FF2B5EF4-FFF2-40B4-BE49-F238E27FC236}">
                <a16:creationId xmlns:a16="http://schemas.microsoft.com/office/drawing/2014/main" id="{0A5B7F7B-8859-4B82-97C6-DD15BDCCE1CF}"/>
              </a:ext>
            </a:extLst>
          </p:cNvPr>
          <p:cNvSpPr>
            <a:spLocks noGrp="1"/>
          </p:cNvSpPr>
          <p:nvPr/>
        </p:nvSpPr>
        <p:spPr>
          <a:xfrm>
            <a:off x="809625" y="5781675"/>
            <a:ext cx="10572750" cy="457200"/>
          </a:xfrm>
          <a:prstGeom prst="rect">
            <a:avLst/>
          </a:prstGeom>
          <a:noFill/>
          <a:ln w="0">
            <a:noFill/>
          </a:ln>
        </p:spPr>
        <p:txBody>
          <a:bodyPr lIns="0" tIns="0" rIns="0" bIns="0" anchor="ctr"/>
          <a:lstStyle/>
          <a:p>
            <a:pPr>
              <a:defRPr sz="2100" b="1">
                <a:solidFill>
                  <a:srgbClr val="F7F3EB"/>
                </a:solidFill>
              </a:defRPr>
            </a:pPr>
            <a:r>
              <a:rPr sz="2100" b="1">
                <a:solidFill>
                  <a:srgbClr val="F7F3EB"/>
                </a:solidFill>
              </a:rPr>
              <a:t>Si les prix peuvent s’ajuster, ces écarts peuvent exercer une pression sur les prix.</a:t>
            </a:r>
          </a:p>
        </p:txBody>
      </p:sp>
    </p:spTree>
    <p:extLst>
      <p:ext uri="{BB962C8B-B14F-4D97-AF65-F5344CB8AC3E}">
        <p14:creationId xmlns:p14="http://schemas.microsoft.com/office/powerpoint/2010/main" val="14243268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F3EB"/>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B2BC017-CDEC-4F34-AD9B-DC6293D58011}"/>
              </a:ext>
            </a:extLst>
          </p:cNvPr>
          <p:cNvSpPr>
            <a:spLocks noGrp="1"/>
          </p:cNvSpPr>
          <p:nvPr/>
        </p:nvSpPr>
        <p:spPr>
          <a:xfrm>
            <a:off x="609600" y="323850"/>
            <a:ext cx="6667500" cy="285750"/>
          </a:xfrm>
          <a:prstGeom prst="rect">
            <a:avLst/>
          </a:prstGeom>
          <a:noFill/>
          <a:ln w="0">
            <a:noFill/>
          </a:ln>
        </p:spPr>
        <p:txBody>
          <a:bodyPr lIns="0" tIns="0" rIns="0" bIns="0" anchor="t"/>
          <a:lstStyle/>
          <a:p>
            <a:pPr>
              <a:buNone/>
              <a:defRPr sz="1350" b="1">
                <a:solidFill>
                  <a:srgbClr val="167C80"/>
                </a:solidFill>
                <a:latin typeface="Arial"/>
                <a:ea typeface="Arial"/>
                <a:cs typeface="Arial"/>
              </a:defRPr>
            </a:pPr>
            <a:r>
              <a:rPr sz="1350" b="1">
                <a:solidFill>
                  <a:srgbClr val="167C80"/>
                </a:solidFill>
                <a:latin typeface="Arial"/>
                <a:ea typeface="Arial"/>
                <a:cs typeface="Arial"/>
              </a:rPr>
              <a:t>DNMADE 1  /  ÉCONOMIE</a:t>
            </a:r>
          </a:p>
        </p:txBody>
      </p:sp>
      <p:sp>
        <p:nvSpPr>
          <p:cNvPr id="2" name="Rectangle 1">
            <a:extLst>
              <a:ext uri="{FF2B5EF4-FFF2-40B4-BE49-F238E27FC236}">
                <a16:creationId xmlns:a16="http://schemas.microsoft.com/office/drawing/2014/main" id="{9E8281BD-664A-4189-99F1-89BD13ABBB58}"/>
              </a:ext>
            </a:extLst>
          </p:cNvPr>
          <p:cNvSpPr>
            <a:spLocks noGrp="1"/>
          </p:cNvSpPr>
          <p:nvPr/>
        </p:nvSpPr>
        <p:spPr>
          <a:xfrm>
            <a:off x="11049000" y="6534150"/>
            <a:ext cx="533400" cy="238125"/>
          </a:xfrm>
          <a:prstGeom prst="rect">
            <a:avLst/>
          </a:prstGeom>
          <a:noFill/>
          <a:ln w="0">
            <a:noFill/>
          </a:ln>
        </p:spPr>
        <p:txBody>
          <a:bodyPr lIns="0" tIns="0" rIns="0" bIns="0" anchor="t"/>
          <a:lstStyle/>
          <a:p>
            <a:pPr>
              <a:buNone/>
              <a:defRPr sz="1350" b="0">
                <a:solidFill>
                  <a:srgbClr val="167C80"/>
                </a:solidFill>
                <a:latin typeface="Arial"/>
                <a:ea typeface="Arial"/>
                <a:cs typeface="Arial"/>
              </a:defRPr>
            </a:pPr>
            <a:r>
              <a:rPr sz="1350" b="0">
                <a:solidFill>
                  <a:srgbClr val="167C80"/>
                </a:solidFill>
                <a:latin typeface="Arial"/>
                <a:ea typeface="Arial"/>
                <a:cs typeface="Arial"/>
              </a:rPr>
              <a:t>12</a:t>
            </a:r>
          </a:p>
        </p:txBody>
      </p:sp>
      <p:sp>
        <p:nvSpPr>
          <p:cNvPr id="3" name="Rectangle 2">
            <a:extLst>
              <a:ext uri="{FF2B5EF4-FFF2-40B4-BE49-F238E27FC236}">
                <a16:creationId xmlns:a16="http://schemas.microsoft.com/office/drawing/2014/main" id="{8A00F096-B7E2-4FCB-B94D-A62F7B8BFD5E}"/>
              </a:ext>
            </a:extLst>
          </p:cNvPr>
          <p:cNvSpPr>
            <a:spLocks noGrp="1"/>
          </p:cNvSpPr>
          <p:nvPr/>
        </p:nvSpPr>
        <p:spPr>
          <a:xfrm>
            <a:off x="609600" y="962025"/>
            <a:ext cx="10972800" cy="952500"/>
          </a:xfrm>
          <a:prstGeom prst="rect">
            <a:avLst/>
          </a:prstGeom>
          <a:noFill/>
          <a:ln w="0">
            <a:noFill/>
          </a:ln>
        </p:spPr>
        <p:txBody>
          <a:bodyPr lIns="0" tIns="0" rIns="0" bIns="0" anchor="t"/>
          <a:lstStyle/>
          <a:p>
            <a:pPr>
              <a:buNone/>
              <a:defRPr sz="3450" b="1">
                <a:solidFill>
                  <a:srgbClr val="142D39"/>
                </a:solidFill>
                <a:latin typeface="Arial"/>
                <a:ea typeface="Arial"/>
                <a:cs typeface="Arial"/>
              </a:defRPr>
            </a:pPr>
            <a:r>
              <a:rPr sz="3450" b="1">
                <a:solidFill>
                  <a:srgbClr val="142D39"/>
                </a:solidFill>
                <a:latin typeface="Arial"/>
                <a:ea typeface="Arial"/>
                <a:cs typeface="Arial"/>
              </a:rPr>
              <a:t>Un nouvel équilibre peut apparaître</a:t>
            </a:r>
          </a:p>
        </p:txBody>
      </p:sp>
      <p:sp>
        <p:nvSpPr>
          <p:cNvPr id="4" name="Rectangle 3">
            <a:extLst>
              <a:ext uri="{FF2B5EF4-FFF2-40B4-BE49-F238E27FC236}">
                <a16:creationId xmlns:a16="http://schemas.microsoft.com/office/drawing/2014/main" id="{7733AA2B-5A0D-4B9C-9AC0-72D26B7E5E3A}"/>
              </a:ext>
            </a:extLst>
          </p:cNvPr>
          <p:cNvSpPr>
            <a:spLocks noGrp="1"/>
          </p:cNvSpPr>
          <p:nvPr/>
        </p:nvSpPr>
        <p:spPr>
          <a:xfrm>
            <a:off x="609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La demande augmente</a:t>
            </a:r>
          </a:p>
        </p:txBody>
      </p:sp>
      <p:sp>
        <p:nvSpPr>
          <p:cNvPr id="5" name="Rectangle 4">
            <a:extLst>
              <a:ext uri="{FF2B5EF4-FFF2-40B4-BE49-F238E27FC236}">
                <a16:creationId xmlns:a16="http://schemas.microsoft.com/office/drawing/2014/main" id="{B61F4291-7C87-4E86-A8D2-03E468099653}"/>
              </a:ext>
            </a:extLst>
          </p:cNvPr>
          <p:cNvSpPr>
            <a:spLocks noGrp="1"/>
          </p:cNvSpPr>
          <p:nvPr/>
        </p:nvSpPr>
        <p:spPr>
          <a:xfrm>
            <a:off x="609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À offre inchangée, le modèle prévoit un prix et une quantité d’équilibre plus élevés.</a:t>
            </a:r>
          </a:p>
        </p:txBody>
      </p:sp>
      <p:sp>
        <p:nvSpPr>
          <p:cNvPr id="6" name="Rectangle 5">
            <a:extLst>
              <a:ext uri="{FF2B5EF4-FFF2-40B4-BE49-F238E27FC236}">
                <a16:creationId xmlns:a16="http://schemas.microsoft.com/office/drawing/2014/main" id="{4386225F-23D2-479B-B04F-4026403969A0}"/>
              </a:ext>
            </a:extLst>
          </p:cNvPr>
          <p:cNvSpPr>
            <a:spLocks noGrp="1"/>
          </p:cNvSpPr>
          <p:nvPr/>
        </p:nvSpPr>
        <p:spPr>
          <a:xfrm>
            <a:off x="6324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L’offre diminue</a:t>
            </a:r>
          </a:p>
        </p:txBody>
      </p:sp>
      <p:sp>
        <p:nvSpPr>
          <p:cNvPr id="7" name="Rectangle 6">
            <a:extLst>
              <a:ext uri="{FF2B5EF4-FFF2-40B4-BE49-F238E27FC236}">
                <a16:creationId xmlns:a16="http://schemas.microsoft.com/office/drawing/2014/main" id="{3B037753-0B47-40FE-A50D-8BF4EAB31C8F}"/>
              </a:ext>
            </a:extLst>
          </p:cNvPr>
          <p:cNvSpPr>
            <a:spLocks noGrp="1"/>
          </p:cNvSpPr>
          <p:nvPr/>
        </p:nvSpPr>
        <p:spPr>
          <a:xfrm>
            <a:off x="6324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À demande inchangée, le modèle prévoit un prix plus élevé et une quantité plus faible.</a:t>
            </a:r>
          </a:p>
        </p:txBody>
      </p:sp>
      <p:sp>
        <p:nvSpPr>
          <p:cNvPr id="10" name="Rectangle 9">
            <a:extLst>
              <a:ext uri="{FF2B5EF4-FFF2-40B4-BE49-F238E27FC236}">
                <a16:creationId xmlns:a16="http://schemas.microsoft.com/office/drawing/2014/main" id="{DBE755DA-01B6-4DA9-BFB2-7CBABF2668F3}"/>
              </a:ext>
            </a:extLst>
          </p:cNvPr>
          <p:cNvSpPr>
            <a:spLocks noGrp="1"/>
          </p:cNvSpPr>
          <p:nvPr/>
        </p:nvSpPr>
        <p:spPr>
          <a:xfrm>
            <a:off x="609600" y="5619750"/>
            <a:ext cx="10972800" cy="790575"/>
          </a:xfrm>
          <a:prstGeom prst="rect">
            <a:avLst/>
          </a:prstGeom>
          <a:solidFill>
            <a:srgbClr val="142D39"/>
          </a:solidFill>
          <a:ln w="0">
            <a:noFill/>
          </a:ln>
        </p:spPr>
      </p:sp>
      <p:sp>
        <p:nvSpPr>
          <p:cNvPr id="11" name="Rectangle 10">
            <a:extLst>
              <a:ext uri="{FF2B5EF4-FFF2-40B4-BE49-F238E27FC236}">
                <a16:creationId xmlns:a16="http://schemas.microsoft.com/office/drawing/2014/main" id="{EBD23499-2664-4511-9DA5-41D265A03E45}"/>
              </a:ext>
            </a:extLst>
          </p:cNvPr>
          <p:cNvSpPr>
            <a:spLocks noGrp="1"/>
          </p:cNvSpPr>
          <p:nvPr/>
        </p:nvSpPr>
        <p:spPr>
          <a:xfrm>
            <a:off x="609600" y="1809750"/>
            <a:ext cx="857250" cy="47625"/>
          </a:xfrm>
          <a:prstGeom prst="rect">
            <a:avLst/>
          </a:prstGeom>
          <a:solidFill>
            <a:srgbClr val="BE603E"/>
          </a:solidFill>
          <a:ln w="0">
            <a:noFill/>
          </a:ln>
        </p:spPr>
      </p:sp>
      <p:sp>
        <p:nvSpPr>
          <p:cNvPr id="12" name="Rectangle 11">
            <a:extLst>
              <a:ext uri="{FF2B5EF4-FFF2-40B4-BE49-F238E27FC236}">
                <a16:creationId xmlns:a16="http://schemas.microsoft.com/office/drawing/2014/main" id="{65421CE7-E147-494F-9B37-30DD0588E870}"/>
              </a:ext>
            </a:extLst>
          </p:cNvPr>
          <p:cNvSpPr>
            <a:spLocks noGrp="1"/>
          </p:cNvSpPr>
          <p:nvPr/>
        </p:nvSpPr>
        <p:spPr>
          <a:xfrm>
            <a:off x="6000750" y="2295525"/>
            <a:ext cx="9525" cy="2857500"/>
          </a:xfrm>
          <a:prstGeom prst="rect">
            <a:avLst/>
          </a:prstGeom>
          <a:solidFill>
            <a:srgbClr val="D6D4C9"/>
          </a:solidFill>
          <a:ln w="0">
            <a:noFill/>
          </a:ln>
        </p:spPr>
      </p:sp>
      <p:sp>
        <p:nvSpPr>
          <p:cNvPr id="13" name="Rectangle 12">
            <a:extLst>
              <a:ext uri="{FF2B5EF4-FFF2-40B4-BE49-F238E27FC236}">
                <a16:creationId xmlns:a16="http://schemas.microsoft.com/office/drawing/2014/main" id="{6A4EA3FC-A4F2-4FE6-803A-C43E820A1552}"/>
              </a:ext>
            </a:extLst>
          </p:cNvPr>
          <p:cNvSpPr>
            <a:spLocks noGrp="1"/>
          </p:cNvSpPr>
          <p:nvPr/>
        </p:nvSpPr>
        <p:spPr>
          <a:xfrm>
            <a:off x="809625" y="5781675"/>
            <a:ext cx="10572750" cy="457200"/>
          </a:xfrm>
          <a:prstGeom prst="rect">
            <a:avLst/>
          </a:prstGeom>
          <a:noFill/>
          <a:ln w="0">
            <a:noFill/>
          </a:ln>
        </p:spPr>
        <p:txBody>
          <a:bodyPr lIns="0" tIns="0" rIns="0" bIns="0" anchor="ctr"/>
          <a:lstStyle/>
          <a:p>
            <a:pPr>
              <a:defRPr sz="2100" b="1">
                <a:solidFill>
                  <a:srgbClr val="F7F3EB"/>
                </a:solidFill>
              </a:defRPr>
            </a:pPr>
            <a:r>
              <a:rPr sz="2100" b="1">
                <a:solidFill>
                  <a:srgbClr val="F7F3EB"/>
                </a:solidFill>
              </a:rPr>
              <a:t>Une hausse de prix peut avoir des causes différentes.</a:t>
            </a:r>
          </a:p>
        </p:txBody>
      </p:sp>
    </p:spTree>
    <p:extLst>
      <p:ext uri="{BB962C8B-B14F-4D97-AF65-F5344CB8AC3E}">
        <p14:creationId xmlns:p14="http://schemas.microsoft.com/office/powerpoint/2010/main" val="14243268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3EB"/>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B2BC017-CDEC-4F34-AD9B-DC6293D58011}"/>
              </a:ext>
            </a:extLst>
          </p:cNvPr>
          <p:cNvSpPr>
            <a:spLocks noGrp="1"/>
          </p:cNvSpPr>
          <p:nvPr/>
        </p:nvSpPr>
        <p:spPr>
          <a:xfrm>
            <a:off x="609600" y="323850"/>
            <a:ext cx="6667500" cy="285750"/>
          </a:xfrm>
          <a:prstGeom prst="rect">
            <a:avLst/>
          </a:prstGeom>
          <a:noFill/>
          <a:ln w="0">
            <a:noFill/>
          </a:ln>
        </p:spPr>
        <p:txBody>
          <a:bodyPr lIns="0" tIns="0" rIns="0" bIns="0" anchor="t"/>
          <a:lstStyle/>
          <a:p>
            <a:pPr>
              <a:buNone/>
              <a:defRPr sz="1350" b="1">
                <a:solidFill>
                  <a:srgbClr val="167C80"/>
                </a:solidFill>
                <a:latin typeface="Arial"/>
                <a:ea typeface="Arial"/>
                <a:cs typeface="Arial"/>
              </a:defRPr>
            </a:pPr>
            <a:r>
              <a:rPr sz="1350" b="1">
                <a:solidFill>
                  <a:srgbClr val="167C80"/>
                </a:solidFill>
                <a:latin typeface="Arial"/>
                <a:ea typeface="Arial"/>
                <a:cs typeface="Arial"/>
              </a:rPr>
              <a:t>DNMADE 1  /  ÉCONOMIE</a:t>
            </a:r>
          </a:p>
        </p:txBody>
      </p:sp>
      <p:sp>
        <p:nvSpPr>
          <p:cNvPr id="2" name="Rectangle 1">
            <a:extLst>
              <a:ext uri="{FF2B5EF4-FFF2-40B4-BE49-F238E27FC236}">
                <a16:creationId xmlns:a16="http://schemas.microsoft.com/office/drawing/2014/main" id="{9E8281BD-664A-4189-99F1-89BD13ABBB58}"/>
              </a:ext>
            </a:extLst>
          </p:cNvPr>
          <p:cNvSpPr>
            <a:spLocks noGrp="1"/>
          </p:cNvSpPr>
          <p:nvPr/>
        </p:nvSpPr>
        <p:spPr>
          <a:xfrm>
            <a:off x="11049000" y="6534150"/>
            <a:ext cx="533400" cy="238125"/>
          </a:xfrm>
          <a:prstGeom prst="rect">
            <a:avLst/>
          </a:prstGeom>
          <a:noFill/>
          <a:ln w="0">
            <a:noFill/>
          </a:ln>
        </p:spPr>
        <p:txBody>
          <a:bodyPr lIns="0" tIns="0" rIns="0" bIns="0" anchor="t"/>
          <a:lstStyle/>
          <a:p>
            <a:pPr>
              <a:buNone/>
              <a:defRPr sz="1350" b="0">
                <a:solidFill>
                  <a:srgbClr val="167C80"/>
                </a:solidFill>
                <a:latin typeface="Arial"/>
                <a:ea typeface="Arial"/>
                <a:cs typeface="Arial"/>
              </a:defRPr>
            </a:pPr>
            <a:r>
              <a:rPr sz="1350" b="0">
                <a:solidFill>
                  <a:srgbClr val="167C80"/>
                </a:solidFill>
                <a:latin typeface="Arial"/>
                <a:ea typeface="Arial"/>
                <a:cs typeface="Arial"/>
              </a:rPr>
              <a:t>13</a:t>
            </a:r>
          </a:p>
        </p:txBody>
      </p:sp>
      <p:sp>
        <p:nvSpPr>
          <p:cNvPr id="3" name="Rectangle 2">
            <a:extLst>
              <a:ext uri="{FF2B5EF4-FFF2-40B4-BE49-F238E27FC236}">
                <a16:creationId xmlns:a16="http://schemas.microsoft.com/office/drawing/2014/main" id="{8A00F096-B7E2-4FCB-B94D-A62F7B8BFD5E}"/>
              </a:ext>
            </a:extLst>
          </p:cNvPr>
          <p:cNvSpPr>
            <a:spLocks noGrp="1"/>
          </p:cNvSpPr>
          <p:nvPr/>
        </p:nvSpPr>
        <p:spPr>
          <a:xfrm>
            <a:off x="609600" y="962025"/>
            <a:ext cx="10972800" cy="952500"/>
          </a:xfrm>
          <a:prstGeom prst="rect">
            <a:avLst/>
          </a:prstGeom>
          <a:noFill/>
          <a:ln w="0">
            <a:noFill/>
          </a:ln>
        </p:spPr>
        <p:txBody>
          <a:bodyPr lIns="0" tIns="0" rIns="0" bIns="0" anchor="t"/>
          <a:lstStyle/>
          <a:p>
            <a:pPr>
              <a:buNone/>
              <a:defRPr sz="3450" b="1">
                <a:solidFill>
                  <a:srgbClr val="142D39"/>
                </a:solidFill>
                <a:latin typeface="Arial"/>
                <a:ea typeface="Arial"/>
                <a:cs typeface="Arial"/>
              </a:defRPr>
            </a:pPr>
            <a:r>
              <a:rPr sz="3450" b="1">
                <a:solidFill>
                  <a:srgbClr val="142D39"/>
                </a:solidFill>
                <a:latin typeface="Arial"/>
                <a:ea typeface="Arial"/>
                <a:cs typeface="Arial"/>
              </a:rPr>
              <a:t>Le prix informe et incite</a:t>
            </a:r>
          </a:p>
        </p:txBody>
      </p:sp>
      <p:sp>
        <p:nvSpPr>
          <p:cNvPr id="4" name="Rectangle 3">
            <a:extLst>
              <a:ext uri="{FF2B5EF4-FFF2-40B4-BE49-F238E27FC236}">
                <a16:creationId xmlns:a16="http://schemas.microsoft.com/office/drawing/2014/main" id="{7733AA2B-5A0D-4B9C-9AC0-72D26B7E5E3A}"/>
              </a:ext>
            </a:extLst>
          </p:cNvPr>
          <p:cNvSpPr>
            <a:spLocks noGrp="1"/>
          </p:cNvSpPr>
          <p:nvPr/>
        </p:nvSpPr>
        <p:spPr>
          <a:xfrm>
            <a:off x="609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Pour les acheteurs</a:t>
            </a:r>
          </a:p>
        </p:txBody>
      </p:sp>
      <p:sp>
        <p:nvSpPr>
          <p:cNvPr id="5" name="Rectangle 4">
            <a:extLst>
              <a:ext uri="{FF2B5EF4-FFF2-40B4-BE49-F238E27FC236}">
                <a16:creationId xmlns:a16="http://schemas.microsoft.com/office/drawing/2014/main" id="{B61F4291-7C87-4E86-A8D2-03E468099653}"/>
              </a:ext>
            </a:extLst>
          </p:cNvPr>
          <p:cNvSpPr>
            <a:spLocks noGrp="1"/>
          </p:cNvSpPr>
          <p:nvPr/>
        </p:nvSpPr>
        <p:spPr>
          <a:xfrm>
            <a:off x="609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Comparer, arbitrer entre plusieurs offres, adapter leurs dépenses.</a:t>
            </a:r>
          </a:p>
        </p:txBody>
      </p:sp>
      <p:sp>
        <p:nvSpPr>
          <p:cNvPr id="6" name="Rectangle 5">
            <a:extLst>
              <a:ext uri="{FF2B5EF4-FFF2-40B4-BE49-F238E27FC236}">
                <a16:creationId xmlns:a16="http://schemas.microsoft.com/office/drawing/2014/main" id="{4386225F-23D2-479B-B04F-4026403969A0}"/>
              </a:ext>
            </a:extLst>
          </p:cNvPr>
          <p:cNvSpPr>
            <a:spLocks noGrp="1"/>
          </p:cNvSpPr>
          <p:nvPr/>
        </p:nvSpPr>
        <p:spPr>
          <a:xfrm>
            <a:off x="6324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Pour les producteurs</a:t>
            </a:r>
          </a:p>
        </p:txBody>
      </p:sp>
      <p:sp>
        <p:nvSpPr>
          <p:cNvPr id="7" name="Rectangle 6">
            <a:extLst>
              <a:ext uri="{FF2B5EF4-FFF2-40B4-BE49-F238E27FC236}">
                <a16:creationId xmlns:a16="http://schemas.microsoft.com/office/drawing/2014/main" id="{3B037753-0B47-40FE-A50D-8BF4EAB31C8F}"/>
              </a:ext>
            </a:extLst>
          </p:cNvPr>
          <p:cNvSpPr>
            <a:spLocks noGrp="1"/>
          </p:cNvSpPr>
          <p:nvPr/>
        </p:nvSpPr>
        <p:spPr>
          <a:xfrm>
            <a:off x="6324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Évaluer l’intérêt de produire, ajuster les quantités ou investir.</a:t>
            </a:r>
          </a:p>
        </p:txBody>
      </p:sp>
      <p:sp>
        <p:nvSpPr>
          <p:cNvPr id="10" name="Rectangle 9">
            <a:extLst>
              <a:ext uri="{FF2B5EF4-FFF2-40B4-BE49-F238E27FC236}">
                <a16:creationId xmlns:a16="http://schemas.microsoft.com/office/drawing/2014/main" id="{DBE755DA-01B6-4DA9-BFB2-7CBABF2668F3}"/>
              </a:ext>
            </a:extLst>
          </p:cNvPr>
          <p:cNvSpPr>
            <a:spLocks noGrp="1"/>
          </p:cNvSpPr>
          <p:nvPr/>
        </p:nvSpPr>
        <p:spPr>
          <a:xfrm>
            <a:off x="609600" y="5619750"/>
            <a:ext cx="10972800" cy="790575"/>
          </a:xfrm>
          <a:prstGeom prst="rect">
            <a:avLst/>
          </a:prstGeom>
          <a:solidFill>
            <a:srgbClr val="142D39"/>
          </a:solidFill>
          <a:ln w="0">
            <a:noFill/>
          </a:ln>
        </p:spPr>
      </p:sp>
      <p:sp>
        <p:nvSpPr>
          <p:cNvPr id="11" name="Rectangle 10">
            <a:extLst>
              <a:ext uri="{FF2B5EF4-FFF2-40B4-BE49-F238E27FC236}">
                <a16:creationId xmlns:a16="http://schemas.microsoft.com/office/drawing/2014/main" id="{EBD23499-2664-4511-9DA5-41D265A03E45}"/>
              </a:ext>
            </a:extLst>
          </p:cNvPr>
          <p:cNvSpPr>
            <a:spLocks noGrp="1"/>
          </p:cNvSpPr>
          <p:nvPr/>
        </p:nvSpPr>
        <p:spPr>
          <a:xfrm>
            <a:off x="609600" y="1809750"/>
            <a:ext cx="857250" cy="47625"/>
          </a:xfrm>
          <a:prstGeom prst="rect">
            <a:avLst/>
          </a:prstGeom>
          <a:solidFill>
            <a:srgbClr val="BE603E"/>
          </a:solidFill>
          <a:ln w="0">
            <a:noFill/>
          </a:ln>
        </p:spPr>
      </p:sp>
      <p:sp>
        <p:nvSpPr>
          <p:cNvPr id="12" name="Rectangle 11">
            <a:extLst>
              <a:ext uri="{FF2B5EF4-FFF2-40B4-BE49-F238E27FC236}">
                <a16:creationId xmlns:a16="http://schemas.microsoft.com/office/drawing/2014/main" id="{65421CE7-E147-494F-9B37-30DD0588E870}"/>
              </a:ext>
            </a:extLst>
          </p:cNvPr>
          <p:cNvSpPr>
            <a:spLocks noGrp="1"/>
          </p:cNvSpPr>
          <p:nvPr/>
        </p:nvSpPr>
        <p:spPr>
          <a:xfrm>
            <a:off x="6000750" y="2295525"/>
            <a:ext cx="9525" cy="2857500"/>
          </a:xfrm>
          <a:prstGeom prst="rect">
            <a:avLst/>
          </a:prstGeom>
          <a:solidFill>
            <a:srgbClr val="D6D4C9"/>
          </a:solidFill>
          <a:ln w="0">
            <a:noFill/>
          </a:ln>
        </p:spPr>
      </p:sp>
      <p:sp>
        <p:nvSpPr>
          <p:cNvPr id="13" name="Rectangle 12">
            <a:extLst>
              <a:ext uri="{FF2B5EF4-FFF2-40B4-BE49-F238E27FC236}">
                <a16:creationId xmlns:a16="http://schemas.microsoft.com/office/drawing/2014/main" id="{A8B3C2BA-EC79-4A70-A441-6DB9FFADE22B}"/>
              </a:ext>
            </a:extLst>
          </p:cNvPr>
          <p:cNvSpPr>
            <a:spLocks noGrp="1"/>
          </p:cNvSpPr>
          <p:nvPr/>
        </p:nvSpPr>
        <p:spPr>
          <a:xfrm>
            <a:off x="809625" y="5781675"/>
            <a:ext cx="10572750" cy="457200"/>
          </a:xfrm>
          <a:prstGeom prst="rect">
            <a:avLst/>
          </a:prstGeom>
          <a:noFill/>
          <a:ln w="0">
            <a:noFill/>
          </a:ln>
        </p:spPr>
        <p:txBody>
          <a:bodyPr lIns="0" tIns="0" rIns="0" bIns="0" anchor="ctr"/>
          <a:lstStyle/>
          <a:p>
            <a:pPr>
              <a:defRPr sz="2100" b="1">
                <a:solidFill>
                  <a:srgbClr val="F7F3EB"/>
                </a:solidFill>
              </a:defRPr>
            </a:pPr>
            <a:r>
              <a:rPr sz="2100" b="1">
                <a:solidFill>
                  <a:srgbClr val="F7F3EB"/>
                </a:solidFill>
              </a:rPr>
              <a:t>Un prix renseigne sur les échanges, mais ne résume pas toute la valeur d’une création.</a:t>
            </a:r>
          </a:p>
        </p:txBody>
      </p:sp>
    </p:spTree>
    <p:extLst>
      <p:ext uri="{BB962C8B-B14F-4D97-AF65-F5344CB8AC3E}">
        <p14:creationId xmlns:p14="http://schemas.microsoft.com/office/powerpoint/2010/main" val="14243268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7F3EB"/>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AE2BB2D-0222-406F-93B2-D40DEEF348EF}"/>
              </a:ext>
            </a:extLst>
          </p:cNvPr>
          <p:cNvSpPr>
            <a:spLocks noGrp="1"/>
          </p:cNvSpPr>
          <p:nvPr/>
        </p:nvSpPr>
        <p:spPr>
          <a:xfrm>
            <a:off x="609600" y="323850"/>
            <a:ext cx="6667500" cy="285750"/>
          </a:xfrm>
          <a:prstGeom prst="rect">
            <a:avLst/>
          </a:prstGeom>
          <a:noFill/>
          <a:ln w="0">
            <a:noFill/>
          </a:ln>
        </p:spPr>
        <p:txBody>
          <a:bodyPr lIns="0" tIns="0" rIns="0" bIns="0" anchor="t"/>
          <a:lstStyle/>
          <a:p>
            <a:pPr>
              <a:buNone/>
              <a:defRPr sz="1350" b="1">
                <a:solidFill>
                  <a:srgbClr val="167C80"/>
                </a:solidFill>
                <a:latin typeface="Arial"/>
                <a:ea typeface="Arial"/>
                <a:cs typeface="Arial"/>
              </a:defRPr>
            </a:pPr>
            <a:r>
              <a:rPr sz="1350" b="1">
                <a:solidFill>
                  <a:srgbClr val="167C80"/>
                </a:solidFill>
                <a:latin typeface="Arial"/>
                <a:ea typeface="Arial"/>
                <a:cs typeface="Arial"/>
              </a:rPr>
              <a:t>DNMADE 1  /  ÉCONOMIE</a:t>
            </a:r>
          </a:p>
        </p:txBody>
      </p:sp>
      <p:sp>
        <p:nvSpPr>
          <p:cNvPr id="2" name="Rectangle 1">
            <a:extLst>
              <a:ext uri="{FF2B5EF4-FFF2-40B4-BE49-F238E27FC236}">
                <a16:creationId xmlns:a16="http://schemas.microsoft.com/office/drawing/2014/main" id="{BB832C43-488C-41D6-A8E9-F6964A0F3679}"/>
              </a:ext>
            </a:extLst>
          </p:cNvPr>
          <p:cNvSpPr>
            <a:spLocks noGrp="1"/>
          </p:cNvSpPr>
          <p:nvPr/>
        </p:nvSpPr>
        <p:spPr>
          <a:xfrm>
            <a:off x="11049000" y="6534150"/>
            <a:ext cx="533400" cy="238125"/>
          </a:xfrm>
          <a:prstGeom prst="rect">
            <a:avLst/>
          </a:prstGeom>
          <a:noFill/>
          <a:ln w="0">
            <a:noFill/>
          </a:ln>
        </p:spPr>
        <p:txBody>
          <a:bodyPr lIns="0" tIns="0" rIns="0" bIns="0" anchor="t"/>
          <a:lstStyle/>
          <a:p>
            <a:pPr>
              <a:buNone/>
              <a:defRPr sz="1350" b="0">
                <a:solidFill>
                  <a:srgbClr val="167C80"/>
                </a:solidFill>
                <a:latin typeface="Arial"/>
                <a:ea typeface="Arial"/>
                <a:cs typeface="Arial"/>
              </a:defRPr>
            </a:pPr>
            <a:r>
              <a:rPr sz="1350" b="0">
                <a:solidFill>
                  <a:srgbClr val="167C80"/>
                </a:solidFill>
                <a:latin typeface="Arial"/>
                <a:ea typeface="Arial"/>
                <a:cs typeface="Arial"/>
              </a:rPr>
              <a:t>14</a:t>
            </a:r>
          </a:p>
        </p:txBody>
      </p:sp>
      <p:sp>
        <p:nvSpPr>
          <p:cNvPr id="3" name="Rectangle 2">
            <a:extLst>
              <a:ext uri="{FF2B5EF4-FFF2-40B4-BE49-F238E27FC236}">
                <a16:creationId xmlns:a16="http://schemas.microsoft.com/office/drawing/2014/main" id="{A41C73DA-5812-4276-BCD9-A1B839BD4265}"/>
              </a:ext>
            </a:extLst>
          </p:cNvPr>
          <p:cNvSpPr>
            <a:spLocks noGrp="1"/>
          </p:cNvSpPr>
          <p:nvPr/>
        </p:nvSpPr>
        <p:spPr>
          <a:xfrm>
            <a:off x="609600" y="962025"/>
            <a:ext cx="10972800" cy="952500"/>
          </a:xfrm>
          <a:prstGeom prst="rect">
            <a:avLst/>
          </a:prstGeom>
          <a:noFill/>
          <a:ln w="0">
            <a:noFill/>
          </a:ln>
        </p:spPr>
        <p:txBody>
          <a:bodyPr lIns="0" tIns="0" rIns="0" bIns="0" anchor="t"/>
          <a:lstStyle/>
          <a:p>
            <a:pPr>
              <a:buNone/>
              <a:defRPr sz="3450" b="1">
                <a:solidFill>
                  <a:srgbClr val="142D39"/>
                </a:solidFill>
                <a:latin typeface="Arial"/>
                <a:ea typeface="Arial"/>
                <a:cs typeface="Arial"/>
              </a:defRPr>
            </a:pPr>
            <a:r>
              <a:rPr sz="3450" b="1">
                <a:solidFill>
                  <a:srgbClr val="142D39"/>
                </a:solidFill>
                <a:latin typeface="Arial"/>
                <a:ea typeface="Arial"/>
                <a:cs typeface="Arial"/>
              </a:rPr>
              <a:t>Les structures de marché</a:t>
            </a:r>
          </a:p>
        </p:txBody>
      </p:sp>
      <p:sp>
        <p:nvSpPr>
          <p:cNvPr id="4" name="Rectangle 3">
            <a:extLst>
              <a:ext uri="{FF2B5EF4-FFF2-40B4-BE49-F238E27FC236}">
                <a16:creationId xmlns:a16="http://schemas.microsoft.com/office/drawing/2014/main" id="{B753A499-ADCF-462A-8E51-1D26FD403267}"/>
              </a:ext>
            </a:extLst>
          </p:cNvPr>
          <p:cNvSpPr>
            <a:spLocks noGrp="1"/>
          </p:cNvSpPr>
          <p:nvPr/>
        </p:nvSpPr>
        <p:spPr>
          <a:xfrm>
            <a:off x="609600" y="2238375"/>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De nombreux vendeurs</a:t>
            </a:r>
          </a:p>
        </p:txBody>
      </p:sp>
      <p:sp>
        <p:nvSpPr>
          <p:cNvPr id="5" name="Rectangle 4">
            <a:extLst>
              <a:ext uri="{FF2B5EF4-FFF2-40B4-BE49-F238E27FC236}">
                <a16:creationId xmlns:a16="http://schemas.microsoft.com/office/drawing/2014/main" id="{1B165EEC-9614-408F-AF72-7E57E90C545E}"/>
              </a:ext>
            </a:extLst>
          </p:cNvPr>
          <p:cNvSpPr>
            <a:spLocks noGrp="1"/>
          </p:cNvSpPr>
          <p:nvPr/>
        </p:nvSpPr>
        <p:spPr>
          <a:xfrm>
            <a:off x="609600" y="2809875"/>
            <a:ext cx="5143500" cy="95250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La concurrence limite généralement leur influence individuelle.</a:t>
            </a:r>
          </a:p>
        </p:txBody>
      </p:sp>
      <p:sp>
        <p:nvSpPr>
          <p:cNvPr id="6" name="Rectangle 5">
            <a:extLst>
              <a:ext uri="{FF2B5EF4-FFF2-40B4-BE49-F238E27FC236}">
                <a16:creationId xmlns:a16="http://schemas.microsoft.com/office/drawing/2014/main" id="{EFC8B478-2E14-42E4-AF07-B6596BC02C88}"/>
              </a:ext>
            </a:extLst>
          </p:cNvPr>
          <p:cNvSpPr>
            <a:spLocks noGrp="1"/>
          </p:cNvSpPr>
          <p:nvPr/>
        </p:nvSpPr>
        <p:spPr>
          <a:xfrm>
            <a:off x="6324600" y="2238375"/>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Quelques vendeurs dominants</a:t>
            </a:r>
          </a:p>
        </p:txBody>
      </p:sp>
      <p:sp>
        <p:nvSpPr>
          <p:cNvPr id="7" name="Rectangle 6">
            <a:extLst>
              <a:ext uri="{FF2B5EF4-FFF2-40B4-BE49-F238E27FC236}">
                <a16:creationId xmlns:a16="http://schemas.microsoft.com/office/drawing/2014/main" id="{07DD3AE8-4B5D-4FAB-9943-A2B54C1E2150}"/>
              </a:ext>
            </a:extLst>
          </p:cNvPr>
          <p:cNvSpPr>
            <a:spLocks noGrp="1"/>
          </p:cNvSpPr>
          <p:nvPr/>
        </p:nvSpPr>
        <p:spPr>
          <a:xfrm>
            <a:off x="6324600" y="2809875"/>
            <a:ext cx="5143500" cy="95250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Un oligopole.</a:t>
            </a:r>
          </a:p>
        </p:txBody>
      </p:sp>
      <p:sp>
        <p:nvSpPr>
          <p:cNvPr id="8" name="Rectangle 7">
            <a:extLst>
              <a:ext uri="{FF2B5EF4-FFF2-40B4-BE49-F238E27FC236}">
                <a16:creationId xmlns:a16="http://schemas.microsoft.com/office/drawing/2014/main" id="{D91A52DA-3306-4ED0-992F-A3850358F671}"/>
              </a:ext>
            </a:extLst>
          </p:cNvPr>
          <p:cNvSpPr>
            <a:spLocks noGrp="1"/>
          </p:cNvSpPr>
          <p:nvPr/>
        </p:nvSpPr>
        <p:spPr>
          <a:xfrm>
            <a:off x="609600" y="3876675"/>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Un seul vendeur</a:t>
            </a:r>
          </a:p>
        </p:txBody>
      </p:sp>
      <p:sp>
        <p:nvSpPr>
          <p:cNvPr id="9" name="Rectangle 8">
            <a:extLst>
              <a:ext uri="{FF2B5EF4-FFF2-40B4-BE49-F238E27FC236}">
                <a16:creationId xmlns:a16="http://schemas.microsoft.com/office/drawing/2014/main" id="{93F183E7-3123-4C81-A122-F1A2A585444A}"/>
              </a:ext>
            </a:extLst>
          </p:cNvPr>
          <p:cNvSpPr>
            <a:spLocks noGrp="1"/>
          </p:cNvSpPr>
          <p:nvPr/>
        </p:nvSpPr>
        <p:spPr>
          <a:xfrm>
            <a:off x="609600" y="4448175"/>
            <a:ext cx="5143500" cy="95250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Un monopole sur le marché considéré.</a:t>
            </a:r>
          </a:p>
        </p:txBody>
      </p:sp>
      <p:sp>
        <p:nvSpPr>
          <p:cNvPr id="10" name="Rectangle 9">
            <a:extLst>
              <a:ext uri="{FF2B5EF4-FFF2-40B4-BE49-F238E27FC236}">
                <a16:creationId xmlns:a16="http://schemas.microsoft.com/office/drawing/2014/main" id="{326FF2A2-671B-45B7-B6DF-1CA33BFE66C4}"/>
              </a:ext>
            </a:extLst>
          </p:cNvPr>
          <p:cNvSpPr>
            <a:spLocks noGrp="1"/>
          </p:cNvSpPr>
          <p:nvPr/>
        </p:nvSpPr>
        <p:spPr>
          <a:xfrm>
            <a:off x="6324600" y="3876675"/>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Des offres différenciées</a:t>
            </a:r>
          </a:p>
        </p:txBody>
      </p:sp>
      <p:sp>
        <p:nvSpPr>
          <p:cNvPr id="11" name="Rectangle 10">
            <a:extLst>
              <a:ext uri="{FF2B5EF4-FFF2-40B4-BE49-F238E27FC236}">
                <a16:creationId xmlns:a16="http://schemas.microsoft.com/office/drawing/2014/main" id="{3FB49FE6-23E0-4FC3-86BF-E599463117FA}"/>
              </a:ext>
            </a:extLst>
          </p:cNvPr>
          <p:cNvSpPr>
            <a:spLocks noGrp="1"/>
          </p:cNvSpPr>
          <p:nvPr/>
        </p:nvSpPr>
        <p:spPr>
          <a:xfrm>
            <a:off x="6324600" y="4448175"/>
            <a:ext cx="5143500" cy="95250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Des vendeurs nombreux, avec des produits perçus comme distincts.</a:t>
            </a:r>
          </a:p>
        </p:txBody>
      </p:sp>
      <p:sp>
        <p:nvSpPr>
          <p:cNvPr id="14" name="Rectangle 13">
            <a:extLst>
              <a:ext uri="{FF2B5EF4-FFF2-40B4-BE49-F238E27FC236}">
                <a16:creationId xmlns:a16="http://schemas.microsoft.com/office/drawing/2014/main" id="{089458AE-A14D-43C1-9030-8DEEA9459D8F}"/>
              </a:ext>
            </a:extLst>
          </p:cNvPr>
          <p:cNvSpPr>
            <a:spLocks noGrp="1"/>
          </p:cNvSpPr>
          <p:nvPr/>
        </p:nvSpPr>
        <p:spPr>
          <a:xfrm>
            <a:off x="609600" y="5619750"/>
            <a:ext cx="10972800" cy="790575"/>
          </a:xfrm>
          <a:prstGeom prst="rect">
            <a:avLst/>
          </a:prstGeom>
          <a:solidFill>
            <a:srgbClr val="142D39"/>
          </a:solidFill>
          <a:ln w="0">
            <a:noFill/>
          </a:ln>
        </p:spPr>
      </p:sp>
      <p:sp>
        <p:nvSpPr>
          <p:cNvPr id="15" name="Rectangle 14">
            <a:extLst>
              <a:ext uri="{FF2B5EF4-FFF2-40B4-BE49-F238E27FC236}">
                <a16:creationId xmlns:a16="http://schemas.microsoft.com/office/drawing/2014/main" id="{8B994BF5-FDB4-4FB2-BD66-171FCFF6CB86}"/>
              </a:ext>
            </a:extLst>
          </p:cNvPr>
          <p:cNvSpPr>
            <a:spLocks noGrp="1"/>
          </p:cNvSpPr>
          <p:nvPr/>
        </p:nvSpPr>
        <p:spPr>
          <a:xfrm>
            <a:off x="609600" y="1809750"/>
            <a:ext cx="857250" cy="47625"/>
          </a:xfrm>
          <a:prstGeom prst="rect">
            <a:avLst/>
          </a:prstGeom>
          <a:solidFill>
            <a:srgbClr val="BE603E"/>
          </a:solidFill>
          <a:ln w="0">
            <a:noFill/>
          </a:ln>
        </p:spPr>
      </p:sp>
      <p:sp>
        <p:nvSpPr>
          <p:cNvPr id="16" name="Rectangle 15">
            <a:extLst>
              <a:ext uri="{FF2B5EF4-FFF2-40B4-BE49-F238E27FC236}">
                <a16:creationId xmlns:a16="http://schemas.microsoft.com/office/drawing/2014/main" id="{3634F357-104D-4F0A-BC36-121BEF2A26E7}"/>
              </a:ext>
            </a:extLst>
          </p:cNvPr>
          <p:cNvSpPr>
            <a:spLocks noGrp="1"/>
          </p:cNvSpPr>
          <p:nvPr/>
        </p:nvSpPr>
        <p:spPr>
          <a:xfrm>
            <a:off x="6000750" y="2295525"/>
            <a:ext cx="9525" cy="2857500"/>
          </a:xfrm>
          <a:prstGeom prst="rect">
            <a:avLst/>
          </a:prstGeom>
          <a:solidFill>
            <a:srgbClr val="D6D4C9"/>
          </a:solidFill>
          <a:ln w="0">
            <a:noFill/>
          </a:ln>
        </p:spPr>
      </p:sp>
      <p:sp>
        <p:nvSpPr>
          <p:cNvPr id="17" name="Rectangle 16">
            <a:extLst>
              <a:ext uri="{FF2B5EF4-FFF2-40B4-BE49-F238E27FC236}">
                <a16:creationId xmlns:a16="http://schemas.microsoft.com/office/drawing/2014/main" id="{E81819CB-5145-4B46-8C87-DC9C8D3762E2}"/>
              </a:ext>
            </a:extLst>
          </p:cNvPr>
          <p:cNvSpPr>
            <a:spLocks noGrp="1"/>
          </p:cNvSpPr>
          <p:nvPr/>
        </p:nvSpPr>
        <p:spPr>
          <a:xfrm>
            <a:off x="809625" y="5781675"/>
            <a:ext cx="10572750" cy="457200"/>
          </a:xfrm>
          <a:prstGeom prst="rect">
            <a:avLst/>
          </a:prstGeom>
          <a:noFill/>
          <a:ln w="0">
            <a:noFill/>
          </a:ln>
        </p:spPr>
        <p:txBody>
          <a:bodyPr lIns="0" tIns="0" rIns="0" bIns="0" anchor="ctr"/>
          <a:lstStyle/>
          <a:p>
            <a:pPr>
              <a:defRPr sz="2100" b="1">
                <a:solidFill>
                  <a:srgbClr val="F7F3EB"/>
                </a:solidFill>
              </a:defRPr>
            </a:pPr>
            <a:r>
              <a:rPr sz="2100" b="1">
                <a:solidFill>
                  <a:srgbClr val="F7F3EB"/>
                </a:solidFill>
              </a:rPr>
              <a:t>La structure dépend du nombre d’acteurs, des produits et des conditions d’entrée.</a:t>
            </a:r>
          </a:p>
        </p:txBody>
      </p:sp>
    </p:spTree>
    <p:extLst>
      <p:ext uri="{BB962C8B-B14F-4D97-AF65-F5344CB8AC3E}">
        <p14:creationId xmlns:p14="http://schemas.microsoft.com/office/powerpoint/2010/main" val="1017411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7F3EB"/>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B2BC017-CDEC-4F34-AD9B-DC6293D58011}"/>
              </a:ext>
            </a:extLst>
          </p:cNvPr>
          <p:cNvSpPr>
            <a:spLocks noGrp="1"/>
          </p:cNvSpPr>
          <p:nvPr/>
        </p:nvSpPr>
        <p:spPr>
          <a:xfrm>
            <a:off x="609600" y="323850"/>
            <a:ext cx="6667500" cy="285750"/>
          </a:xfrm>
          <a:prstGeom prst="rect">
            <a:avLst/>
          </a:prstGeom>
          <a:noFill/>
          <a:ln w="0">
            <a:noFill/>
          </a:ln>
        </p:spPr>
        <p:txBody>
          <a:bodyPr lIns="0" tIns="0" rIns="0" bIns="0" anchor="t"/>
          <a:lstStyle/>
          <a:p>
            <a:pPr>
              <a:buNone/>
              <a:defRPr sz="1350" b="1">
                <a:solidFill>
                  <a:srgbClr val="167C80"/>
                </a:solidFill>
                <a:latin typeface="Arial"/>
                <a:ea typeface="Arial"/>
                <a:cs typeface="Arial"/>
              </a:defRPr>
            </a:pPr>
            <a:r>
              <a:rPr sz="1350" b="1">
                <a:solidFill>
                  <a:srgbClr val="167C80"/>
                </a:solidFill>
                <a:latin typeface="Arial"/>
                <a:ea typeface="Arial"/>
                <a:cs typeface="Arial"/>
              </a:rPr>
              <a:t>DNMADE 1  /  ÉCONOMIE</a:t>
            </a:r>
          </a:p>
        </p:txBody>
      </p:sp>
      <p:sp>
        <p:nvSpPr>
          <p:cNvPr id="2" name="Rectangle 1">
            <a:extLst>
              <a:ext uri="{FF2B5EF4-FFF2-40B4-BE49-F238E27FC236}">
                <a16:creationId xmlns:a16="http://schemas.microsoft.com/office/drawing/2014/main" id="{9E8281BD-664A-4189-99F1-89BD13ABBB58}"/>
              </a:ext>
            </a:extLst>
          </p:cNvPr>
          <p:cNvSpPr>
            <a:spLocks noGrp="1"/>
          </p:cNvSpPr>
          <p:nvPr/>
        </p:nvSpPr>
        <p:spPr>
          <a:xfrm>
            <a:off x="11049000" y="6534150"/>
            <a:ext cx="533400" cy="238125"/>
          </a:xfrm>
          <a:prstGeom prst="rect">
            <a:avLst/>
          </a:prstGeom>
          <a:noFill/>
          <a:ln w="0">
            <a:noFill/>
          </a:ln>
        </p:spPr>
        <p:txBody>
          <a:bodyPr lIns="0" tIns="0" rIns="0" bIns="0" anchor="t"/>
          <a:lstStyle/>
          <a:p>
            <a:pPr>
              <a:buNone/>
              <a:defRPr sz="1350" b="0">
                <a:solidFill>
                  <a:srgbClr val="167C80"/>
                </a:solidFill>
                <a:latin typeface="Arial"/>
                <a:ea typeface="Arial"/>
                <a:cs typeface="Arial"/>
              </a:defRPr>
            </a:pPr>
            <a:r>
              <a:rPr sz="1350" b="0">
                <a:solidFill>
                  <a:srgbClr val="167C80"/>
                </a:solidFill>
                <a:latin typeface="Arial"/>
                <a:ea typeface="Arial"/>
                <a:cs typeface="Arial"/>
              </a:rPr>
              <a:t>15</a:t>
            </a:r>
          </a:p>
        </p:txBody>
      </p:sp>
      <p:sp>
        <p:nvSpPr>
          <p:cNvPr id="3" name="Rectangle 2">
            <a:extLst>
              <a:ext uri="{FF2B5EF4-FFF2-40B4-BE49-F238E27FC236}">
                <a16:creationId xmlns:a16="http://schemas.microsoft.com/office/drawing/2014/main" id="{8A00F096-B7E2-4FCB-B94D-A62F7B8BFD5E}"/>
              </a:ext>
            </a:extLst>
          </p:cNvPr>
          <p:cNvSpPr>
            <a:spLocks noGrp="1"/>
          </p:cNvSpPr>
          <p:nvPr/>
        </p:nvSpPr>
        <p:spPr>
          <a:xfrm>
            <a:off x="609600" y="962025"/>
            <a:ext cx="10972800" cy="952500"/>
          </a:xfrm>
          <a:prstGeom prst="rect">
            <a:avLst/>
          </a:prstGeom>
          <a:noFill/>
          <a:ln w="0">
            <a:noFill/>
          </a:ln>
        </p:spPr>
        <p:txBody>
          <a:bodyPr lIns="0" tIns="0" rIns="0" bIns="0" anchor="t"/>
          <a:lstStyle/>
          <a:p>
            <a:pPr>
              <a:buNone/>
              <a:defRPr sz="3450" b="1">
                <a:solidFill>
                  <a:srgbClr val="142D39"/>
                </a:solidFill>
                <a:latin typeface="Arial"/>
                <a:ea typeface="Arial"/>
                <a:cs typeface="Arial"/>
              </a:defRPr>
            </a:pPr>
            <a:r>
              <a:rPr sz="3450" b="1">
                <a:solidFill>
                  <a:srgbClr val="142D39"/>
                </a:solidFill>
                <a:latin typeface="Arial"/>
                <a:ea typeface="Arial"/>
                <a:cs typeface="Arial"/>
              </a:rPr>
              <a:t>Un marché très concurrentiel</a:t>
            </a:r>
          </a:p>
        </p:txBody>
      </p:sp>
      <p:sp>
        <p:nvSpPr>
          <p:cNvPr id="4" name="Rectangle 3">
            <a:extLst>
              <a:ext uri="{FF2B5EF4-FFF2-40B4-BE49-F238E27FC236}">
                <a16:creationId xmlns:a16="http://schemas.microsoft.com/office/drawing/2014/main" id="{7733AA2B-5A0D-4B9C-9AC0-72D26B7E5E3A}"/>
              </a:ext>
            </a:extLst>
          </p:cNvPr>
          <p:cNvSpPr>
            <a:spLocks noGrp="1"/>
          </p:cNvSpPr>
          <p:nvPr/>
        </p:nvSpPr>
        <p:spPr>
          <a:xfrm>
            <a:off x="609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Des alternatives proches</a:t>
            </a:r>
          </a:p>
        </p:txBody>
      </p:sp>
      <p:sp>
        <p:nvSpPr>
          <p:cNvPr id="5" name="Rectangle 4">
            <a:extLst>
              <a:ext uri="{FF2B5EF4-FFF2-40B4-BE49-F238E27FC236}">
                <a16:creationId xmlns:a16="http://schemas.microsoft.com/office/drawing/2014/main" id="{B61F4291-7C87-4E86-A8D2-03E468099653}"/>
              </a:ext>
            </a:extLst>
          </p:cNvPr>
          <p:cNvSpPr>
            <a:spLocks noGrp="1"/>
          </p:cNvSpPr>
          <p:nvPr/>
        </p:nvSpPr>
        <p:spPr>
          <a:xfrm>
            <a:off x="609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De nombreux vendeurs proposent des produits comparables.</a:t>
            </a:r>
          </a:p>
        </p:txBody>
      </p:sp>
      <p:sp>
        <p:nvSpPr>
          <p:cNvPr id="6" name="Rectangle 5">
            <a:extLst>
              <a:ext uri="{FF2B5EF4-FFF2-40B4-BE49-F238E27FC236}">
                <a16:creationId xmlns:a16="http://schemas.microsoft.com/office/drawing/2014/main" id="{4386225F-23D2-479B-B04F-4026403969A0}"/>
              </a:ext>
            </a:extLst>
          </p:cNvPr>
          <p:cNvSpPr>
            <a:spLocks noGrp="1"/>
          </p:cNvSpPr>
          <p:nvPr/>
        </p:nvSpPr>
        <p:spPr>
          <a:xfrm>
            <a:off x="6324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Une faible influence individuelle</a:t>
            </a:r>
          </a:p>
        </p:txBody>
      </p:sp>
      <p:sp>
        <p:nvSpPr>
          <p:cNvPr id="7" name="Rectangle 6">
            <a:extLst>
              <a:ext uri="{FF2B5EF4-FFF2-40B4-BE49-F238E27FC236}">
                <a16:creationId xmlns:a16="http://schemas.microsoft.com/office/drawing/2014/main" id="{3B037753-0B47-40FE-A50D-8BF4EAB31C8F}"/>
              </a:ext>
            </a:extLst>
          </p:cNvPr>
          <p:cNvSpPr>
            <a:spLocks noGrp="1"/>
          </p:cNvSpPr>
          <p:nvPr/>
        </p:nvSpPr>
        <p:spPr>
          <a:xfrm>
            <a:off x="6324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Un vendeur qui augmente seul son prix risque de perdre ses clients.</a:t>
            </a:r>
          </a:p>
        </p:txBody>
      </p:sp>
      <p:sp>
        <p:nvSpPr>
          <p:cNvPr id="10" name="Rectangle 9">
            <a:extLst>
              <a:ext uri="{FF2B5EF4-FFF2-40B4-BE49-F238E27FC236}">
                <a16:creationId xmlns:a16="http://schemas.microsoft.com/office/drawing/2014/main" id="{DBE755DA-01B6-4DA9-BFB2-7CBABF2668F3}"/>
              </a:ext>
            </a:extLst>
          </p:cNvPr>
          <p:cNvSpPr>
            <a:spLocks noGrp="1"/>
          </p:cNvSpPr>
          <p:nvPr/>
        </p:nvSpPr>
        <p:spPr>
          <a:xfrm>
            <a:off x="609600" y="5619750"/>
            <a:ext cx="10972800" cy="790575"/>
          </a:xfrm>
          <a:prstGeom prst="rect">
            <a:avLst/>
          </a:prstGeom>
          <a:solidFill>
            <a:srgbClr val="142D39"/>
          </a:solidFill>
          <a:ln w="0">
            <a:noFill/>
          </a:ln>
        </p:spPr>
      </p:sp>
      <p:sp>
        <p:nvSpPr>
          <p:cNvPr id="11" name="Rectangle 10">
            <a:extLst>
              <a:ext uri="{FF2B5EF4-FFF2-40B4-BE49-F238E27FC236}">
                <a16:creationId xmlns:a16="http://schemas.microsoft.com/office/drawing/2014/main" id="{EBD23499-2664-4511-9DA5-41D265A03E45}"/>
              </a:ext>
            </a:extLst>
          </p:cNvPr>
          <p:cNvSpPr>
            <a:spLocks noGrp="1"/>
          </p:cNvSpPr>
          <p:nvPr/>
        </p:nvSpPr>
        <p:spPr>
          <a:xfrm>
            <a:off x="609600" y="1809750"/>
            <a:ext cx="857250" cy="47625"/>
          </a:xfrm>
          <a:prstGeom prst="rect">
            <a:avLst/>
          </a:prstGeom>
          <a:solidFill>
            <a:srgbClr val="BE603E"/>
          </a:solidFill>
          <a:ln w="0">
            <a:noFill/>
          </a:ln>
        </p:spPr>
      </p:sp>
      <p:sp>
        <p:nvSpPr>
          <p:cNvPr id="12" name="Rectangle 11">
            <a:extLst>
              <a:ext uri="{FF2B5EF4-FFF2-40B4-BE49-F238E27FC236}">
                <a16:creationId xmlns:a16="http://schemas.microsoft.com/office/drawing/2014/main" id="{65421CE7-E147-494F-9B37-30DD0588E870}"/>
              </a:ext>
            </a:extLst>
          </p:cNvPr>
          <p:cNvSpPr>
            <a:spLocks noGrp="1"/>
          </p:cNvSpPr>
          <p:nvPr/>
        </p:nvSpPr>
        <p:spPr>
          <a:xfrm>
            <a:off x="6000750" y="2295525"/>
            <a:ext cx="9525" cy="2857500"/>
          </a:xfrm>
          <a:prstGeom prst="rect">
            <a:avLst/>
          </a:prstGeom>
          <a:solidFill>
            <a:srgbClr val="D6D4C9"/>
          </a:solidFill>
          <a:ln w="0">
            <a:noFill/>
          </a:ln>
        </p:spPr>
      </p:sp>
      <p:sp>
        <p:nvSpPr>
          <p:cNvPr id="13" name="Rectangle 12">
            <a:extLst>
              <a:ext uri="{FF2B5EF4-FFF2-40B4-BE49-F238E27FC236}">
                <a16:creationId xmlns:a16="http://schemas.microsoft.com/office/drawing/2014/main" id="{CC4A45A4-EBC1-4C04-930F-6E68BD0D6BDA}"/>
              </a:ext>
            </a:extLst>
          </p:cNvPr>
          <p:cNvSpPr>
            <a:spLocks noGrp="1"/>
          </p:cNvSpPr>
          <p:nvPr/>
        </p:nvSpPr>
        <p:spPr>
          <a:xfrm>
            <a:off x="809625" y="5781675"/>
            <a:ext cx="10572750" cy="457200"/>
          </a:xfrm>
          <a:prstGeom prst="rect">
            <a:avLst/>
          </a:prstGeom>
          <a:noFill/>
          <a:ln w="0">
            <a:noFill/>
          </a:ln>
        </p:spPr>
        <p:txBody>
          <a:bodyPr lIns="0" tIns="0" rIns="0" bIns="0" anchor="ctr"/>
          <a:lstStyle/>
          <a:p>
            <a:pPr>
              <a:defRPr sz="2100" b="1">
                <a:solidFill>
                  <a:srgbClr val="F7F3EB"/>
                </a:solidFill>
              </a:defRPr>
            </a:pPr>
            <a:r>
              <a:rPr sz="2100" b="1">
                <a:solidFill>
                  <a:srgbClr val="F7F3EB"/>
                </a:solidFill>
              </a:rPr>
              <a:t>Dans le modèle de concurrence parfaite, chaque acteur est preneur de prix.</a:t>
            </a:r>
          </a:p>
        </p:txBody>
      </p:sp>
    </p:spTree>
    <p:extLst>
      <p:ext uri="{BB962C8B-B14F-4D97-AF65-F5344CB8AC3E}">
        <p14:creationId xmlns:p14="http://schemas.microsoft.com/office/powerpoint/2010/main" val="14243268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7F3EB"/>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B2BC017-CDEC-4F34-AD9B-DC6293D58011}"/>
              </a:ext>
            </a:extLst>
          </p:cNvPr>
          <p:cNvSpPr>
            <a:spLocks noGrp="1"/>
          </p:cNvSpPr>
          <p:nvPr/>
        </p:nvSpPr>
        <p:spPr>
          <a:xfrm>
            <a:off x="609600" y="323850"/>
            <a:ext cx="6667500" cy="285750"/>
          </a:xfrm>
          <a:prstGeom prst="rect">
            <a:avLst/>
          </a:prstGeom>
          <a:noFill/>
          <a:ln w="0">
            <a:noFill/>
          </a:ln>
        </p:spPr>
        <p:txBody>
          <a:bodyPr lIns="0" tIns="0" rIns="0" bIns="0" anchor="t"/>
          <a:lstStyle/>
          <a:p>
            <a:pPr>
              <a:buNone/>
              <a:defRPr sz="1350" b="1">
                <a:solidFill>
                  <a:srgbClr val="167C80"/>
                </a:solidFill>
                <a:latin typeface="Arial"/>
                <a:ea typeface="Arial"/>
                <a:cs typeface="Arial"/>
              </a:defRPr>
            </a:pPr>
            <a:r>
              <a:rPr sz="1350" b="1">
                <a:solidFill>
                  <a:srgbClr val="167C80"/>
                </a:solidFill>
                <a:latin typeface="Arial"/>
                <a:ea typeface="Arial"/>
                <a:cs typeface="Arial"/>
              </a:rPr>
              <a:t>DNMADE 1  /  ÉCONOMIE</a:t>
            </a:r>
          </a:p>
        </p:txBody>
      </p:sp>
      <p:sp>
        <p:nvSpPr>
          <p:cNvPr id="2" name="Rectangle 1">
            <a:extLst>
              <a:ext uri="{FF2B5EF4-FFF2-40B4-BE49-F238E27FC236}">
                <a16:creationId xmlns:a16="http://schemas.microsoft.com/office/drawing/2014/main" id="{9E8281BD-664A-4189-99F1-89BD13ABBB58}"/>
              </a:ext>
            </a:extLst>
          </p:cNvPr>
          <p:cNvSpPr>
            <a:spLocks noGrp="1"/>
          </p:cNvSpPr>
          <p:nvPr/>
        </p:nvSpPr>
        <p:spPr>
          <a:xfrm>
            <a:off x="11049000" y="6534150"/>
            <a:ext cx="533400" cy="238125"/>
          </a:xfrm>
          <a:prstGeom prst="rect">
            <a:avLst/>
          </a:prstGeom>
          <a:noFill/>
          <a:ln w="0">
            <a:noFill/>
          </a:ln>
        </p:spPr>
        <p:txBody>
          <a:bodyPr lIns="0" tIns="0" rIns="0" bIns="0" anchor="t"/>
          <a:lstStyle/>
          <a:p>
            <a:pPr>
              <a:buNone/>
              <a:defRPr sz="1350" b="0">
                <a:solidFill>
                  <a:srgbClr val="167C80"/>
                </a:solidFill>
                <a:latin typeface="Arial"/>
                <a:ea typeface="Arial"/>
                <a:cs typeface="Arial"/>
              </a:defRPr>
            </a:pPr>
            <a:r>
              <a:rPr sz="1350" b="0">
                <a:solidFill>
                  <a:srgbClr val="167C80"/>
                </a:solidFill>
                <a:latin typeface="Arial"/>
                <a:ea typeface="Arial"/>
                <a:cs typeface="Arial"/>
              </a:rPr>
              <a:t>16</a:t>
            </a:r>
          </a:p>
        </p:txBody>
      </p:sp>
      <p:sp>
        <p:nvSpPr>
          <p:cNvPr id="3" name="Rectangle 2">
            <a:extLst>
              <a:ext uri="{FF2B5EF4-FFF2-40B4-BE49-F238E27FC236}">
                <a16:creationId xmlns:a16="http://schemas.microsoft.com/office/drawing/2014/main" id="{8A00F096-B7E2-4FCB-B94D-A62F7B8BFD5E}"/>
              </a:ext>
            </a:extLst>
          </p:cNvPr>
          <p:cNvSpPr>
            <a:spLocks noGrp="1"/>
          </p:cNvSpPr>
          <p:nvPr/>
        </p:nvSpPr>
        <p:spPr>
          <a:xfrm>
            <a:off x="609600" y="962025"/>
            <a:ext cx="10972800" cy="952500"/>
          </a:xfrm>
          <a:prstGeom prst="rect">
            <a:avLst/>
          </a:prstGeom>
          <a:noFill/>
          <a:ln w="0">
            <a:noFill/>
          </a:ln>
        </p:spPr>
        <p:txBody>
          <a:bodyPr lIns="0" tIns="0" rIns="0" bIns="0" anchor="t"/>
          <a:lstStyle/>
          <a:p>
            <a:pPr>
              <a:buNone/>
              <a:defRPr sz="3450" b="1">
                <a:solidFill>
                  <a:srgbClr val="142D39"/>
                </a:solidFill>
                <a:latin typeface="Arial"/>
                <a:ea typeface="Arial"/>
                <a:cs typeface="Arial"/>
              </a:defRPr>
            </a:pPr>
            <a:r>
              <a:rPr sz="3450" b="1">
                <a:solidFill>
                  <a:srgbClr val="142D39"/>
                </a:solidFill>
                <a:latin typeface="Arial"/>
                <a:ea typeface="Arial"/>
                <a:cs typeface="Arial"/>
              </a:rPr>
              <a:t>Le monopole</a:t>
            </a:r>
          </a:p>
        </p:txBody>
      </p:sp>
      <p:sp>
        <p:nvSpPr>
          <p:cNvPr id="4" name="Rectangle 3">
            <a:extLst>
              <a:ext uri="{FF2B5EF4-FFF2-40B4-BE49-F238E27FC236}">
                <a16:creationId xmlns:a16="http://schemas.microsoft.com/office/drawing/2014/main" id="{7733AA2B-5A0D-4B9C-9AC0-72D26B7E5E3A}"/>
              </a:ext>
            </a:extLst>
          </p:cNvPr>
          <p:cNvSpPr>
            <a:spLocks noGrp="1"/>
          </p:cNvSpPr>
          <p:nvPr/>
        </p:nvSpPr>
        <p:spPr>
          <a:xfrm>
            <a:off x="609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Un seul vendeur</a:t>
            </a:r>
          </a:p>
        </p:txBody>
      </p:sp>
      <p:sp>
        <p:nvSpPr>
          <p:cNvPr id="5" name="Rectangle 4">
            <a:extLst>
              <a:ext uri="{FF2B5EF4-FFF2-40B4-BE49-F238E27FC236}">
                <a16:creationId xmlns:a16="http://schemas.microsoft.com/office/drawing/2014/main" id="{B61F4291-7C87-4E86-A8D2-03E468099653}"/>
              </a:ext>
            </a:extLst>
          </p:cNvPr>
          <p:cNvSpPr>
            <a:spLocks noGrp="1"/>
          </p:cNvSpPr>
          <p:nvPr/>
        </p:nvSpPr>
        <p:spPr>
          <a:xfrm>
            <a:off x="609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Il propose le bien ou le service sur le marché défini.</a:t>
            </a:r>
          </a:p>
        </p:txBody>
      </p:sp>
      <p:sp>
        <p:nvSpPr>
          <p:cNvPr id="6" name="Rectangle 5">
            <a:extLst>
              <a:ext uri="{FF2B5EF4-FFF2-40B4-BE49-F238E27FC236}">
                <a16:creationId xmlns:a16="http://schemas.microsoft.com/office/drawing/2014/main" id="{4386225F-23D2-479B-B04F-4026403969A0}"/>
              </a:ext>
            </a:extLst>
          </p:cNvPr>
          <p:cNvSpPr>
            <a:spLocks noGrp="1"/>
          </p:cNvSpPr>
          <p:nvPr/>
        </p:nvSpPr>
        <p:spPr>
          <a:xfrm>
            <a:off x="6324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Un pouvoir encadré</a:t>
            </a:r>
          </a:p>
        </p:txBody>
      </p:sp>
      <p:sp>
        <p:nvSpPr>
          <p:cNvPr id="7" name="Rectangle 6">
            <a:extLst>
              <a:ext uri="{FF2B5EF4-FFF2-40B4-BE49-F238E27FC236}">
                <a16:creationId xmlns:a16="http://schemas.microsoft.com/office/drawing/2014/main" id="{3B037753-0B47-40FE-A50D-8BF4EAB31C8F}"/>
              </a:ext>
            </a:extLst>
          </p:cNvPr>
          <p:cNvSpPr>
            <a:spLocks noGrp="1"/>
          </p:cNvSpPr>
          <p:nvPr/>
        </p:nvSpPr>
        <p:spPr>
          <a:xfrm>
            <a:off x="6324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La demande, les solutions de remplacement et la réglementation peuvent limiter ses choix.</a:t>
            </a:r>
          </a:p>
        </p:txBody>
      </p:sp>
      <p:sp>
        <p:nvSpPr>
          <p:cNvPr id="10" name="Rectangle 9">
            <a:extLst>
              <a:ext uri="{FF2B5EF4-FFF2-40B4-BE49-F238E27FC236}">
                <a16:creationId xmlns:a16="http://schemas.microsoft.com/office/drawing/2014/main" id="{DBE755DA-01B6-4DA9-BFB2-7CBABF2668F3}"/>
              </a:ext>
            </a:extLst>
          </p:cNvPr>
          <p:cNvSpPr>
            <a:spLocks noGrp="1"/>
          </p:cNvSpPr>
          <p:nvPr/>
        </p:nvSpPr>
        <p:spPr>
          <a:xfrm>
            <a:off x="609600" y="5619750"/>
            <a:ext cx="10972800" cy="790575"/>
          </a:xfrm>
          <a:prstGeom prst="rect">
            <a:avLst/>
          </a:prstGeom>
          <a:solidFill>
            <a:srgbClr val="142D39"/>
          </a:solidFill>
          <a:ln w="0">
            <a:noFill/>
          </a:ln>
        </p:spPr>
      </p:sp>
      <p:sp>
        <p:nvSpPr>
          <p:cNvPr id="11" name="Rectangle 10">
            <a:extLst>
              <a:ext uri="{FF2B5EF4-FFF2-40B4-BE49-F238E27FC236}">
                <a16:creationId xmlns:a16="http://schemas.microsoft.com/office/drawing/2014/main" id="{EBD23499-2664-4511-9DA5-41D265A03E45}"/>
              </a:ext>
            </a:extLst>
          </p:cNvPr>
          <p:cNvSpPr>
            <a:spLocks noGrp="1"/>
          </p:cNvSpPr>
          <p:nvPr/>
        </p:nvSpPr>
        <p:spPr>
          <a:xfrm>
            <a:off x="609600" y="1809750"/>
            <a:ext cx="857250" cy="47625"/>
          </a:xfrm>
          <a:prstGeom prst="rect">
            <a:avLst/>
          </a:prstGeom>
          <a:solidFill>
            <a:srgbClr val="BE603E"/>
          </a:solidFill>
          <a:ln w="0">
            <a:noFill/>
          </a:ln>
        </p:spPr>
      </p:sp>
      <p:sp>
        <p:nvSpPr>
          <p:cNvPr id="12" name="Rectangle 11">
            <a:extLst>
              <a:ext uri="{FF2B5EF4-FFF2-40B4-BE49-F238E27FC236}">
                <a16:creationId xmlns:a16="http://schemas.microsoft.com/office/drawing/2014/main" id="{65421CE7-E147-494F-9B37-30DD0588E870}"/>
              </a:ext>
            </a:extLst>
          </p:cNvPr>
          <p:cNvSpPr>
            <a:spLocks noGrp="1"/>
          </p:cNvSpPr>
          <p:nvPr/>
        </p:nvSpPr>
        <p:spPr>
          <a:xfrm>
            <a:off x="6000750" y="2295525"/>
            <a:ext cx="9525" cy="2857500"/>
          </a:xfrm>
          <a:prstGeom prst="rect">
            <a:avLst/>
          </a:prstGeom>
          <a:solidFill>
            <a:srgbClr val="D6D4C9"/>
          </a:solidFill>
          <a:ln w="0">
            <a:noFill/>
          </a:ln>
        </p:spPr>
      </p:sp>
      <p:sp>
        <p:nvSpPr>
          <p:cNvPr id="13" name="Rectangle 12">
            <a:extLst>
              <a:ext uri="{FF2B5EF4-FFF2-40B4-BE49-F238E27FC236}">
                <a16:creationId xmlns:a16="http://schemas.microsoft.com/office/drawing/2014/main" id="{5FDA77D1-620A-48F2-87D4-CAC77F3FE447}"/>
              </a:ext>
            </a:extLst>
          </p:cNvPr>
          <p:cNvSpPr>
            <a:spLocks noGrp="1"/>
          </p:cNvSpPr>
          <p:nvPr/>
        </p:nvSpPr>
        <p:spPr>
          <a:xfrm>
            <a:off x="809625" y="5781675"/>
            <a:ext cx="10572750" cy="457200"/>
          </a:xfrm>
          <a:prstGeom prst="rect">
            <a:avLst/>
          </a:prstGeom>
          <a:noFill/>
          <a:ln w="0">
            <a:noFill/>
          </a:ln>
        </p:spPr>
        <p:txBody>
          <a:bodyPr lIns="0" tIns="0" rIns="0" bIns="0" anchor="ctr"/>
          <a:lstStyle/>
          <a:p>
            <a:pPr>
              <a:defRPr sz="2100" b="1">
                <a:solidFill>
                  <a:srgbClr val="F7F3EB"/>
                </a:solidFill>
              </a:defRPr>
            </a:pPr>
            <a:r>
              <a:rPr sz="2100" b="1">
                <a:solidFill>
                  <a:srgbClr val="F7F3EB"/>
                </a:solidFill>
              </a:rPr>
              <a:t>Un monopole ne peut pas fixer n’importe quel prix et vendre n’importe quelle quantité.</a:t>
            </a:r>
          </a:p>
        </p:txBody>
      </p:sp>
    </p:spTree>
    <p:extLst>
      <p:ext uri="{BB962C8B-B14F-4D97-AF65-F5344CB8AC3E}">
        <p14:creationId xmlns:p14="http://schemas.microsoft.com/office/powerpoint/2010/main" val="14243268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7F3EB"/>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B2BC017-CDEC-4F34-AD9B-DC6293D58011}"/>
              </a:ext>
            </a:extLst>
          </p:cNvPr>
          <p:cNvSpPr>
            <a:spLocks noGrp="1"/>
          </p:cNvSpPr>
          <p:nvPr/>
        </p:nvSpPr>
        <p:spPr>
          <a:xfrm>
            <a:off x="609600" y="323850"/>
            <a:ext cx="6667500" cy="285750"/>
          </a:xfrm>
          <a:prstGeom prst="rect">
            <a:avLst/>
          </a:prstGeom>
          <a:noFill/>
          <a:ln w="0">
            <a:noFill/>
          </a:ln>
        </p:spPr>
        <p:txBody>
          <a:bodyPr lIns="0" tIns="0" rIns="0" bIns="0" anchor="t"/>
          <a:lstStyle/>
          <a:p>
            <a:pPr>
              <a:buNone/>
              <a:defRPr sz="1350" b="1">
                <a:solidFill>
                  <a:srgbClr val="167C80"/>
                </a:solidFill>
                <a:latin typeface="Arial"/>
                <a:ea typeface="Arial"/>
                <a:cs typeface="Arial"/>
              </a:defRPr>
            </a:pPr>
            <a:r>
              <a:rPr sz="1350" b="1">
                <a:solidFill>
                  <a:srgbClr val="167C80"/>
                </a:solidFill>
                <a:latin typeface="Arial"/>
                <a:ea typeface="Arial"/>
                <a:cs typeface="Arial"/>
              </a:rPr>
              <a:t>DNMADE 1  /  ÉCONOMIE</a:t>
            </a:r>
          </a:p>
        </p:txBody>
      </p:sp>
      <p:sp>
        <p:nvSpPr>
          <p:cNvPr id="2" name="Rectangle 1">
            <a:extLst>
              <a:ext uri="{FF2B5EF4-FFF2-40B4-BE49-F238E27FC236}">
                <a16:creationId xmlns:a16="http://schemas.microsoft.com/office/drawing/2014/main" id="{9E8281BD-664A-4189-99F1-89BD13ABBB58}"/>
              </a:ext>
            </a:extLst>
          </p:cNvPr>
          <p:cNvSpPr>
            <a:spLocks noGrp="1"/>
          </p:cNvSpPr>
          <p:nvPr/>
        </p:nvSpPr>
        <p:spPr>
          <a:xfrm>
            <a:off x="11049000" y="6534150"/>
            <a:ext cx="533400" cy="238125"/>
          </a:xfrm>
          <a:prstGeom prst="rect">
            <a:avLst/>
          </a:prstGeom>
          <a:noFill/>
          <a:ln w="0">
            <a:noFill/>
          </a:ln>
        </p:spPr>
        <p:txBody>
          <a:bodyPr lIns="0" tIns="0" rIns="0" bIns="0" anchor="t"/>
          <a:lstStyle/>
          <a:p>
            <a:pPr>
              <a:buNone/>
              <a:defRPr sz="1350" b="0">
                <a:solidFill>
                  <a:srgbClr val="167C80"/>
                </a:solidFill>
                <a:latin typeface="Arial"/>
                <a:ea typeface="Arial"/>
                <a:cs typeface="Arial"/>
              </a:defRPr>
            </a:pPr>
            <a:r>
              <a:rPr sz="1350" b="0">
                <a:solidFill>
                  <a:srgbClr val="167C80"/>
                </a:solidFill>
                <a:latin typeface="Arial"/>
                <a:ea typeface="Arial"/>
                <a:cs typeface="Arial"/>
              </a:rPr>
              <a:t>17</a:t>
            </a:r>
          </a:p>
        </p:txBody>
      </p:sp>
      <p:sp>
        <p:nvSpPr>
          <p:cNvPr id="3" name="Rectangle 2">
            <a:extLst>
              <a:ext uri="{FF2B5EF4-FFF2-40B4-BE49-F238E27FC236}">
                <a16:creationId xmlns:a16="http://schemas.microsoft.com/office/drawing/2014/main" id="{8A00F096-B7E2-4FCB-B94D-A62F7B8BFD5E}"/>
              </a:ext>
            </a:extLst>
          </p:cNvPr>
          <p:cNvSpPr>
            <a:spLocks noGrp="1"/>
          </p:cNvSpPr>
          <p:nvPr/>
        </p:nvSpPr>
        <p:spPr>
          <a:xfrm>
            <a:off x="609600" y="962025"/>
            <a:ext cx="10972800" cy="952500"/>
          </a:xfrm>
          <a:prstGeom prst="rect">
            <a:avLst/>
          </a:prstGeom>
          <a:noFill/>
          <a:ln w="0">
            <a:noFill/>
          </a:ln>
        </p:spPr>
        <p:txBody>
          <a:bodyPr lIns="0" tIns="0" rIns="0" bIns="0" anchor="t"/>
          <a:lstStyle/>
          <a:p>
            <a:pPr>
              <a:buNone/>
              <a:defRPr sz="3450" b="1">
                <a:solidFill>
                  <a:srgbClr val="142D39"/>
                </a:solidFill>
                <a:latin typeface="Arial"/>
                <a:ea typeface="Arial"/>
                <a:cs typeface="Arial"/>
              </a:defRPr>
            </a:pPr>
            <a:r>
              <a:rPr sz="3450" b="1">
                <a:solidFill>
                  <a:srgbClr val="142D39"/>
                </a:solidFill>
                <a:latin typeface="Arial"/>
                <a:ea typeface="Arial"/>
                <a:cs typeface="Arial"/>
              </a:rPr>
              <a:t>L’oligopole</a:t>
            </a:r>
          </a:p>
        </p:txBody>
      </p:sp>
      <p:sp>
        <p:nvSpPr>
          <p:cNvPr id="4" name="Rectangle 3">
            <a:extLst>
              <a:ext uri="{FF2B5EF4-FFF2-40B4-BE49-F238E27FC236}">
                <a16:creationId xmlns:a16="http://schemas.microsoft.com/office/drawing/2014/main" id="{7733AA2B-5A0D-4B9C-9AC0-72D26B7E5E3A}"/>
              </a:ext>
            </a:extLst>
          </p:cNvPr>
          <p:cNvSpPr>
            <a:spLocks noGrp="1"/>
          </p:cNvSpPr>
          <p:nvPr/>
        </p:nvSpPr>
        <p:spPr>
          <a:xfrm>
            <a:off x="609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Quelques acteurs dominants</a:t>
            </a:r>
          </a:p>
        </p:txBody>
      </p:sp>
      <p:sp>
        <p:nvSpPr>
          <p:cNvPr id="5" name="Rectangle 4">
            <a:extLst>
              <a:ext uri="{FF2B5EF4-FFF2-40B4-BE49-F238E27FC236}">
                <a16:creationId xmlns:a16="http://schemas.microsoft.com/office/drawing/2014/main" id="{B61F4291-7C87-4E86-A8D2-03E468099653}"/>
              </a:ext>
            </a:extLst>
          </p:cNvPr>
          <p:cNvSpPr>
            <a:spLocks noGrp="1"/>
          </p:cNvSpPr>
          <p:nvPr/>
        </p:nvSpPr>
        <p:spPr>
          <a:xfrm>
            <a:off x="609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Un petit nombre d’entreprises concentre une grande partie de l’offre.</a:t>
            </a:r>
          </a:p>
        </p:txBody>
      </p:sp>
      <p:sp>
        <p:nvSpPr>
          <p:cNvPr id="6" name="Rectangle 5">
            <a:extLst>
              <a:ext uri="{FF2B5EF4-FFF2-40B4-BE49-F238E27FC236}">
                <a16:creationId xmlns:a16="http://schemas.microsoft.com/office/drawing/2014/main" id="{4386225F-23D2-479B-B04F-4026403969A0}"/>
              </a:ext>
            </a:extLst>
          </p:cNvPr>
          <p:cNvSpPr>
            <a:spLocks noGrp="1"/>
          </p:cNvSpPr>
          <p:nvPr/>
        </p:nvSpPr>
        <p:spPr>
          <a:xfrm>
            <a:off x="6324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Des décisions interdépendantes</a:t>
            </a:r>
          </a:p>
        </p:txBody>
      </p:sp>
      <p:sp>
        <p:nvSpPr>
          <p:cNvPr id="7" name="Rectangle 6">
            <a:extLst>
              <a:ext uri="{FF2B5EF4-FFF2-40B4-BE49-F238E27FC236}">
                <a16:creationId xmlns:a16="http://schemas.microsoft.com/office/drawing/2014/main" id="{3B037753-0B47-40FE-A50D-8BF4EAB31C8F}"/>
              </a:ext>
            </a:extLst>
          </p:cNvPr>
          <p:cNvSpPr>
            <a:spLocks noGrp="1"/>
          </p:cNvSpPr>
          <p:nvPr/>
        </p:nvSpPr>
        <p:spPr>
          <a:xfrm>
            <a:off x="6324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Chaque entreprise anticipe les réactions de ses concurrentes.</a:t>
            </a:r>
          </a:p>
        </p:txBody>
      </p:sp>
      <p:sp>
        <p:nvSpPr>
          <p:cNvPr id="10" name="Rectangle 9">
            <a:extLst>
              <a:ext uri="{FF2B5EF4-FFF2-40B4-BE49-F238E27FC236}">
                <a16:creationId xmlns:a16="http://schemas.microsoft.com/office/drawing/2014/main" id="{DBE755DA-01B6-4DA9-BFB2-7CBABF2668F3}"/>
              </a:ext>
            </a:extLst>
          </p:cNvPr>
          <p:cNvSpPr>
            <a:spLocks noGrp="1"/>
          </p:cNvSpPr>
          <p:nvPr/>
        </p:nvSpPr>
        <p:spPr>
          <a:xfrm>
            <a:off x="609600" y="5619750"/>
            <a:ext cx="10972800" cy="790575"/>
          </a:xfrm>
          <a:prstGeom prst="rect">
            <a:avLst/>
          </a:prstGeom>
          <a:solidFill>
            <a:srgbClr val="142D39"/>
          </a:solidFill>
          <a:ln w="0">
            <a:noFill/>
          </a:ln>
        </p:spPr>
      </p:sp>
      <p:sp>
        <p:nvSpPr>
          <p:cNvPr id="11" name="Rectangle 10">
            <a:extLst>
              <a:ext uri="{FF2B5EF4-FFF2-40B4-BE49-F238E27FC236}">
                <a16:creationId xmlns:a16="http://schemas.microsoft.com/office/drawing/2014/main" id="{EBD23499-2664-4511-9DA5-41D265A03E45}"/>
              </a:ext>
            </a:extLst>
          </p:cNvPr>
          <p:cNvSpPr>
            <a:spLocks noGrp="1"/>
          </p:cNvSpPr>
          <p:nvPr/>
        </p:nvSpPr>
        <p:spPr>
          <a:xfrm>
            <a:off x="609600" y="1809750"/>
            <a:ext cx="857250" cy="47625"/>
          </a:xfrm>
          <a:prstGeom prst="rect">
            <a:avLst/>
          </a:prstGeom>
          <a:solidFill>
            <a:srgbClr val="BE603E"/>
          </a:solidFill>
          <a:ln w="0">
            <a:noFill/>
          </a:ln>
        </p:spPr>
      </p:sp>
      <p:sp>
        <p:nvSpPr>
          <p:cNvPr id="12" name="Rectangle 11">
            <a:extLst>
              <a:ext uri="{FF2B5EF4-FFF2-40B4-BE49-F238E27FC236}">
                <a16:creationId xmlns:a16="http://schemas.microsoft.com/office/drawing/2014/main" id="{65421CE7-E147-494F-9B37-30DD0588E870}"/>
              </a:ext>
            </a:extLst>
          </p:cNvPr>
          <p:cNvSpPr>
            <a:spLocks noGrp="1"/>
          </p:cNvSpPr>
          <p:nvPr/>
        </p:nvSpPr>
        <p:spPr>
          <a:xfrm>
            <a:off x="6000750" y="2295525"/>
            <a:ext cx="9525" cy="2857500"/>
          </a:xfrm>
          <a:prstGeom prst="rect">
            <a:avLst/>
          </a:prstGeom>
          <a:solidFill>
            <a:srgbClr val="D6D4C9"/>
          </a:solidFill>
          <a:ln w="0">
            <a:noFill/>
          </a:ln>
        </p:spPr>
      </p:sp>
      <p:sp>
        <p:nvSpPr>
          <p:cNvPr id="13" name="Rectangle 12">
            <a:extLst>
              <a:ext uri="{FF2B5EF4-FFF2-40B4-BE49-F238E27FC236}">
                <a16:creationId xmlns:a16="http://schemas.microsoft.com/office/drawing/2014/main" id="{3876AEDE-451C-4BD1-8F08-005121CDF02D}"/>
              </a:ext>
            </a:extLst>
          </p:cNvPr>
          <p:cNvSpPr>
            <a:spLocks noGrp="1"/>
          </p:cNvSpPr>
          <p:nvPr/>
        </p:nvSpPr>
        <p:spPr>
          <a:xfrm>
            <a:off x="809625" y="5781675"/>
            <a:ext cx="10572750" cy="457200"/>
          </a:xfrm>
          <a:prstGeom prst="rect">
            <a:avLst/>
          </a:prstGeom>
          <a:noFill/>
          <a:ln w="0">
            <a:noFill/>
          </a:ln>
        </p:spPr>
        <p:txBody>
          <a:bodyPr lIns="0" tIns="0" rIns="0" bIns="0" anchor="ctr"/>
          <a:lstStyle/>
          <a:p>
            <a:pPr>
              <a:defRPr sz="2100" b="1">
                <a:solidFill>
                  <a:srgbClr val="F7F3EB"/>
                </a:solidFill>
              </a:defRPr>
            </a:pPr>
            <a:r>
              <a:rPr sz="2100" b="1">
                <a:solidFill>
                  <a:srgbClr val="F7F3EB"/>
                </a:solidFill>
              </a:rPr>
              <a:t>La concurrence peut porter sur les prix, la qualité, l’innovation et les services.</a:t>
            </a:r>
          </a:p>
        </p:txBody>
      </p:sp>
    </p:spTree>
    <p:extLst>
      <p:ext uri="{BB962C8B-B14F-4D97-AF65-F5344CB8AC3E}">
        <p14:creationId xmlns:p14="http://schemas.microsoft.com/office/powerpoint/2010/main" val="14243268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7F3EB"/>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B2BC017-CDEC-4F34-AD9B-DC6293D58011}"/>
              </a:ext>
            </a:extLst>
          </p:cNvPr>
          <p:cNvSpPr>
            <a:spLocks noGrp="1"/>
          </p:cNvSpPr>
          <p:nvPr/>
        </p:nvSpPr>
        <p:spPr>
          <a:xfrm>
            <a:off x="609600" y="323850"/>
            <a:ext cx="6667500" cy="285750"/>
          </a:xfrm>
          <a:prstGeom prst="rect">
            <a:avLst/>
          </a:prstGeom>
          <a:noFill/>
          <a:ln w="0">
            <a:noFill/>
          </a:ln>
        </p:spPr>
        <p:txBody>
          <a:bodyPr lIns="0" tIns="0" rIns="0" bIns="0" anchor="t"/>
          <a:lstStyle/>
          <a:p>
            <a:pPr>
              <a:buNone/>
              <a:defRPr sz="1350" b="1">
                <a:solidFill>
                  <a:srgbClr val="167C80"/>
                </a:solidFill>
                <a:latin typeface="Arial"/>
                <a:ea typeface="Arial"/>
                <a:cs typeface="Arial"/>
              </a:defRPr>
            </a:pPr>
            <a:r>
              <a:rPr sz="1350" b="1">
                <a:solidFill>
                  <a:srgbClr val="167C80"/>
                </a:solidFill>
                <a:latin typeface="Arial"/>
                <a:ea typeface="Arial"/>
                <a:cs typeface="Arial"/>
              </a:rPr>
              <a:t>DNMADE 1  /  ÉCONOMIE</a:t>
            </a:r>
          </a:p>
        </p:txBody>
      </p:sp>
      <p:sp>
        <p:nvSpPr>
          <p:cNvPr id="2" name="Rectangle 1">
            <a:extLst>
              <a:ext uri="{FF2B5EF4-FFF2-40B4-BE49-F238E27FC236}">
                <a16:creationId xmlns:a16="http://schemas.microsoft.com/office/drawing/2014/main" id="{9E8281BD-664A-4189-99F1-89BD13ABBB58}"/>
              </a:ext>
            </a:extLst>
          </p:cNvPr>
          <p:cNvSpPr>
            <a:spLocks noGrp="1"/>
          </p:cNvSpPr>
          <p:nvPr/>
        </p:nvSpPr>
        <p:spPr>
          <a:xfrm>
            <a:off x="11049000" y="6534150"/>
            <a:ext cx="533400" cy="238125"/>
          </a:xfrm>
          <a:prstGeom prst="rect">
            <a:avLst/>
          </a:prstGeom>
          <a:noFill/>
          <a:ln w="0">
            <a:noFill/>
          </a:ln>
        </p:spPr>
        <p:txBody>
          <a:bodyPr lIns="0" tIns="0" rIns="0" bIns="0" anchor="t"/>
          <a:lstStyle/>
          <a:p>
            <a:pPr>
              <a:buNone/>
              <a:defRPr sz="1350" b="0">
                <a:solidFill>
                  <a:srgbClr val="167C80"/>
                </a:solidFill>
                <a:latin typeface="Arial"/>
                <a:ea typeface="Arial"/>
                <a:cs typeface="Arial"/>
              </a:defRPr>
            </a:pPr>
            <a:r>
              <a:rPr sz="1350" b="0">
                <a:solidFill>
                  <a:srgbClr val="167C80"/>
                </a:solidFill>
                <a:latin typeface="Arial"/>
                <a:ea typeface="Arial"/>
                <a:cs typeface="Arial"/>
              </a:rPr>
              <a:t>18</a:t>
            </a:r>
          </a:p>
        </p:txBody>
      </p:sp>
      <p:sp>
        <p:nvSpPr>
          <p:cNvPr id="3" name="Rectangle 2">
            <a:extLst>
              <a:ext uri="{FF2B5EF4-FFF2-40B4-BE49-F238E27FC236}">
                <a16:creationId xmlns:a16="http://schemas.microsoft.com/office/drawing/2014/main" id="{8A00F096-B7E2-4FCB-B94D-A62F7B8BFD5E}"/>
              </a:ext>
            </a:extLst>
          </p:cNvPr>
          <p:cNvSpPr>
            <a:spLocks noGrp="1"/>
          </p:cNvSpPr>
          <p:nvPr/>
        </p:nvSpPr>
        <p:spPr>
          <a:xfrm>
            <a:off x="609600" y="962025"/>
            <a:ext cx="10972800" cy="952500"/>
          </a:xfrm>
          <a:prstGeom prst="rect">
            <a:avLst/>
          </a:prstGeom>
          <a:noFill/>
          <a:ln w="0">
            <a:noFill/>
          </a:ln>
        </p:spPr>
        <p:txBody>
          <a:bodyPr lIns="0" tIns="0" rIns="0" bIns="0" anchor="t"/>
          <a:lstStyle/>
          <a:p>
            <a:pPr>
              <a:buNone/>
              <a:defRPr sz="3450" b="1">
                <a:solidFill>
                  <a:srgbClr val="142D39"/>
                </a:solidFill>
                <a:latin typeface="Arial"/>
                <a:ea typeface="Arial"/>
                <a:cs typeface="Arial"/>
              </a:defRPr>
            </a:pPr>
            <a:r>
              <a:rPr sz="3450" b="1">
                <a:solidFill>
                  <a:srgbClr val="142D39"/>
                </a:solidFill>
                <a:latin typeface="Arial"/>
                <a:ea typeface="Arial"/>
                <a:cs typeface="Arial"/>
              </a:rPr>
              <a:t>La concurrence monopolistique</a:t>
            </a:r>
          </a:p>
        </p:txBody>
      </p:sp>
      <p:sp>
        <p:nvSpPr>
          <p:cNvPr id="4" name="Rectangle 3">
            <a:extLst>
              <a:ext uri="{FF2B5EF4-FFF2-40B4-BE49-F238E27FC236}">
                <a16:creationId xmlns:a16="http://schemas.microsoft.com/office/drawing/2014/main" id="{7733AA2B-5A0D-4B9C-9AC0-72D26B7E5E3A}"/>
              </a:ext>
            </a:extLst>
          </p:cNvPr>
          <p:cNvSpPr>
            <a:spLocks noGrp="1"/>
          </p:cNvSpPr>
          <p:nvPr/>
        </p:nvSpPr>
        <p:spPr>
          <a:xfrm>
            <a:off x="609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De nombreux vendeurs</a:t>
            </a:r>
          </a:p>
        </p:txBody>
      </p:sp>
      <p:sp>
        <p:nvSpPr>
          <p:cNvPr id="5" name="Rectangle 4">
            <a:extLst>
              <a:ext uri="{FF2B5EF4-FFF2-40B4-BE49-F238E27FC236}">
                <a16:creationId xmlns:a16="http://schemas.microsoft.com/office/drawing/2014/main" id="{B61F4291-7C87-4E86-A8D2-03E468099653}"/>
              </a:ext>
            </a:extLst>
          </p:cNvPr>
          <p:cNvSpPr>
            <a:spLocks noGrp="1"/>
          </p:cNvSpPr>
          <p:nvPr/>
        </p:nvSpPr>
        <p:spPr>
          <a:xfrm>
            <a:off x="609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Ils proposent des offres que les clients peuvent comparer.</a:t>
            </a:r>
          </a:p>
        </p:txBody>
      </p:sp>
      <p:sp>
        <p:nvSpPr>
          <p:cNvPr id="6" name="Rectangle 5">
            <a:extLst>
              <a:ext uri="{FF2B5EF4-FFF2-40B4-BE49-F238E27FC236}">
                <a16:creationId xmlns:a16="http://schemas.microsoft.com/office/drawing/2014/main" id="{4386225F-23D2-479B-B04F-4026403969A0}"/>
              </a:ext>
            </a:extLst>
          </p:cNvPr>
          <p:cNvSpPr>
            <a:spLocks noGrp="1"/>
          </p:cNvSpPr>
          <p:nvPr/>
        </p:nvSpPr>
        <p:spPr>
          <a:xfrm>
            <a:off x="6324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Des produits différenciés</a:t>
            </a:r>
          </a:p>
        </p:txBody>
      </p:sp>
      <p:sp>
        <p:nvSpPr>
          <p:cNvPr id="7" name="Rectangle 6">
            <a:extLst>
              <a:ext uri="{FF2B5EF4-FFF2-40B4-BE49-F238E27FC236}">
                <a16:creationId xmlns:a16="http://schemas.microsoft.com/office/drawing/2014/main" id="{3B037753-0B47-40FE-A50D-8BF4EAB31C8F}"/>
              </a:ext>
            </a:extLst>
          </p:cNvPr>
          <p:cNvSpPr>
            <a:spLocks noGrp="1"/>
          </p:cNvSpPr>
          <p:nvPr/>
        </p:nvSpPr>
        <p:spPr>
          <a:xfrm>
            <a:off x="6324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Le style, les matériaux ou le service rendent les offres moins interchangeables.</a:t>
            </a:r>
          </a:p>
        </p:txBody>
      </p:sp>
      <p:sp>
        <p:nvSpPr>
          <p:cNvPr id="10" name="Rectangle 9">
            <a:extLst>
              <a:ext uri="{FF2B5EF4-FFF2-40B4-BE49-F238E27FC236}">
                <a16:creationId xmlns:a16="http://schemas.microsoft.com/office/drawing/2014/main" id="{DBE755DA-01B6-4DA9-BFB2-7CBABF2668F3}"/>
              </a:ext>
            </a:extLst>
          </p:cNvPr>
          <p:cNvSpPr>
            <a:spLocks noGrp="1"/>
          </p:cNvSpPr>
          <p:nvPr/>
        </p:nvSpPr>
        <p:spPr>
          <a:xfrm>
            <a:off x="609600" y="5619750"/>
            <a:ext cx="10972800" cy="790575"/>
          </a:xfrm>
          <a:prstGeom prst="rect">
            <a:avLst/>
          </a:prstGeom>
          <a:solidFill>
            <a:srgbClr val="142D39"/>
          </a:solidFill>
          <a:ln w="0">
            <a:noFill/>
          </a:ln>
        </p:spPr>
      </p:sp>
      <p:sp>
        <p:nvSpPr>
          <p:cNvPr id="11" name="Rectangle 10">
            <a:extLst>
              <a:ext uri="{FF2B5EF4-FFF2-40B4-BE49-F238E27FC236}">
                <a16:creationId xmlns:a16="http://schemas.microsoft.com/office/drawing/2014/main" id="{EBD23499-2664-4511-9DA5-41D265A03E45}"/>
              </a:ext>
            </a:extLst>
          </p:cNvPr>
          <p:cNvSpPr>
            <a:spLocks noGrp="1"/>
          </p:cNvSpPr>
          <p:nvPr/>
        </p:nvSpPr>
        <p:spPr>
          <a:xfrm>
            <a:off x="609600" y="1809750"/>
            <a:ext cx="857250" cy="47625"/>
          </a:xfrm>
          <a:prstGeom prst="rect">
            <a:avLst/>
          </a:prstGeom>
          <a:solidFill>
            <a:srgbClr val="BE603E"/>
          </a:solidFill>
          <a:ln w="0">
            <a:noFill/>
          </a:ln>
        </p:spPr>
      </p:sp>
      <p:sp>
        <p:nvSpPr>
          <p:cNvPr id="12" name="Rectangle 11">
            <a:extLst>
              <a:ext uri="{FF2B5EF4-FFF2-40B4-BE49-F238E27FC236}">
                <a16:creationId xmlns:a16="http://schemas.microsoft.com/office/drawing/2014/main" id="{65421CE7-E147-494F-9B37-30DD0588E870}"/>
              </a:ext>
            </a:extLst>
          </p:cNvPr>
          <p:cNvSpPr>
            <a:spLocks noGrp="1"/>
          </p:cNvSpPr>
          <p:nvPr/>
        </p:nvSpPr>
        <p:spPr>
          <a:xfrm>
            <a:off x="6000750" y="2295525"/>
            <a:ext cx="9525" cy="2857500"/>
          </a:xfrm>
          <a:prstGeom prst="rect">
            <a:avLst/>
          </a:prstGeom>
          <a:solidFill>
            <a:srgbClr val="D6D4C9"/>
          </a:solidFill>
          <a:ln w="0">
            <a:noFill/>
          </a:ln>
        </p:spPr>
      </p:sp>
      <p:sp>
        <p:nvSpPr>
          <p:cNvPr id="13" name="Rectangle 12">
            <a:extLst>
              <a:ext uri="{FF2B5EF4-FFF2-40B4-BE49-F238E27FC236}">
                <a16:creationId xmlns:a16="http://schemas.microsoft.com/office/drawing/2014/main" id="{3F181E20-641B-4D99-AD69-E1AA555F77DF}"/>
              </a:ext>
            </a:extLst>
          </p:cNvPr>
          <p:cNvSpPr>
            <a:spLocks noGrp="1"/>
          </p:cNvSpPr>
          <p:nvPr/>
        </p:nvSpPr>
        <p:spPr>
          <a:xfrm>
            <a:off x="809625" y="5781675"/>
            <a:ext cx="10572750" cy="457200"/>
          </a:xfrm>
          <a:prstGeom prst="rect">
            <a:avLst/>
          </a:prstGeom>
          <a:noFill/>
          <a:ln w="0">
            <a:noFill/>
          </a:ln>
        </p:spPr>
        <p:txBody>
          <a:bodyPr lIns="0" tIns="0" rIns="0" bIns="0" anchor="ctr"/>
          <a:lstStyle/>
          <a:p>
            <a:pPr>
              <a:defRPr sz="2100" b="1">
                <a:solidFill>
                  <a:srgbClr val="F7F3EB"/>
                </a:solidFill>
              </a:defRPr>
            </a:pPr>
            <a:r>
              <a:rPr sz="2100" b="1">
                <a:solidFill>
                  <a:srgbClr val="F7F3EB"/>
                </a:solidFill>
              </a:rPr>
              <a:t>Une certaine liberté de prix demeure, mais les alternatives limitent cette liberté.</a:t>
            </a:r>
          </a:p>
        </p:txBody>
      </p:sp>
    </p:spTree>
    <p:extLst>
      <p:ext uri="{BB962C8B-B14F-4D97-AF65-F5344CB8AC3E}">
        <p14:creationId xmlns:p14="http://schemas.microsoft.com/office/powerpoint/2010/main" val="14243268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42D39"/>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73B4BA7-5F82-4A7D-8182-6BDE3D39C90F}"/>
              </a:ext>
            </a:extLst>
          </p:cNvPr>
          <p:cNvSpPr>
            <a:spLocks noGrp="1"/>
          </p:cNvSpPr>
          <p:nvPr/>
        </p:nvSpPr>
        <p:spPr>
          <a:xfrm>
            <a:off x="609600" y="323850"/>
            <a:ext cx="6667500" cy="285750"/>
          </a:xfrm>
          <a:prstGeom prst="rect">
            <a:avLst/>
          </a:prstGeom>
          <a:noFill/>
          <a:ln w="0">
            <a:noFill/>
          </a:ln>
        </p:spPr>
        <p:txBody>
          <a:bodyPr lIns="0" tIns="0" rIns="0" bIns="0" anchor="t"/>
          <a:lstStyle/>
          <a:p>
            <a:pPr>
              <a:buNone/>
              <a:defRPr sz="1350" b="1">
                <a:solidFill>
                  <a:srgbClr val="9DD4CD"/>
                </a:solidFill>
                <a:latin typeface="Arial"/>
                <a:ea typeface="Arial"/>
                <a:cs typeface="Arial"/>
              </a:defRPr>
            </a:pPr>
            <a:r>
              <a:rPr sz="1350" b="1">
                <a:solidFill>
                  <a:srgbClr val="9DD4CD"/>
                </a:solidFill>
                <a:latin typeface="Arial"/>
                <a:ea typeface="Arial"/>
                <a:cs typeface="Arial"/>
              </a:rPr>
              <a:t>DNMADE 1  /  ÉCONOMIE</a:t>
            </a:r>
          </a:p>
        </p:txBody>
      </p:sp>
      <p:sp>
        <p:nvSpPr>
          <p:cNvPr id="2" name="Rectangle 1">
            <a:extLst>
              <a:ext uri="{FF2B5EF4-FFF2-40B4-BE49-F238E27FC236}">
                <a16:creationId xmlns:a16="http://schemas.microsoft.com/office/drawing/2014/main" id="{BB839B42-8090-4A3C-A9A3-912DC6B92AC8}"/>
              </a:ext>
            </a:extLst>
          </p:cNvPr>
          <p:cNvSpPr>
            <a:spLocks noGrp="1"/>
          </p:cNvSpPr>
          <p:nvPr/>
        </p:nvSpPr>
        <p:spPr>
          <a:xfrm>
            <a:off x="11049000" y="6534150"/>
            <a:ext cx="533400" cy="238125"/>
          </a:xfrm>
          <a:prstGeom prst="rect">
            <a:avLst/>
          </a:prstGeom>
          <a:noFill/>
          <a:ln w="0">
            <a:noFill/>
          </a:ln>
        </p:spPr>
        <p:txBody>
          <a:bodyPr lIns="0" tIns="0" rIns="0" bIns="0" anchor="t"/>
          <a:lstStyle/>
          <a:p>
            <a:pPr>
              <a:buNone/>
              <a:defRPr sz="1350" b="0">
                <a:solidFill>
                  <a:srgbClr val="9DD4CD"/>
                </a:solidFill>
                <a:latin typeface="Arial"/>
                <a:ea typeface="Arial"/>
                <a:cs typeface="Arial"/>
              </a:defRPr>
            </a:pPr>
            <a:r>
              <a:rPr sz="1350" b="0">
                <a:solidFill>
                  <a:srgbClr val="9DD4CD"/>
                </a:solidFill>
                <a:latin typeface="Arial"/>
                <a:ea typeface="Arial"/>
                <a:cs typeface="Arial"/>
              </a:rPr>
              <a:t>21</a:t>
            </a:r>
          </a:p>
        </p:txBody>
      </p:sp>
      <p:sp>
        <p:nvSpPr>
          <p:cNvPr id="3" name="Rectangle 2">
            <a:extLst>
              <a:ext uri="{FF2B5EF4-FFF2-40B4-BE49-F238E27FC236}">
                <a16:creationId xmlns:a16="http://schemas.microsoft.com/office/drawing/2014/main" id="{357FC61B-579E-4124-B888-77CEC3186B6F}"/>
              </a:ext>
            </a:extLst>
          </p:cNvPr>
          <p:cNvSpPr>
            <a:spLocks noGrp="1"/>
          </p:cNvSpPr>
          <p:nvPr/>
        </p:nvSpPr>
        <p:spPr>
          <a:xfrm>
            <a:off x="609600" y="962025"/>
            <a:ext cx="10972800" cy="952500"/>
          </a:xfrm>
          <a:prstGeom prst="rect">
            <a:avLst/>
          </a:prstGeom>
          <a:noFill/>
          <a:ln w="0">
            <a:noFill/>
          </a:ln>
        </p:spPr>
        <p:txBody>
          <a:bodyPr lIns="0" tIns="0" rIns="0" bIns="0" anchor="t"/>
          <a:lstStyle/>
          <a:p>
            <a:pPr>
              <a:buNone/>
              <a:defRPr sz="3450" b="1">
                <a:solidFill>
                  <a:srgbClr val="F7F3EB"/>
                </a:solidFill>
                <a:latin typeface="Arial"/>
                <a:ea typeface="Arial"/>
                <a:cs typeface="Arial"/>
              </a:defRPr>
            </a:pPr>
            <a:r>
              <a:rPr sz="3450" b="1">
                <a:solidFill>
                  <a:srgbClr val="F7F3EB"/>
                </a:solidFill>
                <a:latin typeface="Arial"/>
                <a:ea typeface="Arial"/>
                <a:cs typeface="Arial"/>
              </a:rPr>
              <a:t>Les idées essentielles</a:t>
            </a:r>
          </a:p>
        </p:txBody>
      </p:sp>
      <p:sp>
        <p:nvSpPr>
          <p:cNvPr id="4" name="Rectangle 3">
            <a:extLst>
              <a:ext uri="{FF2B5EF4-FFF2-40B4-BE49-F238E27FC236}">
                <a16:creationId xmlns:a16="http://schemas.microsoft.com/office/drawing/2014/main" id="{ACD33D94-D98B-4645-8533-92A6C1F7CE6A}"/>
              </a:ext>
            </a:extLst>
          </p:cNvPr>
          <p:cNvSpPr>
            <a:spLocks noGrp="1"/>
          </p:cNvSpPr>
          <p:nvPr/>
        </p:nvSpPr>
        <p:spPr>
          <a:xfrm>
            <a:off x="609600" y="2238375"/>
            <a:ext cx="5238750" cy="476250"/>
          </a:xfrm>
          <a:prstGeom prst="rect">
            <a:avLst/>
          </a:prstGeom>
          <a:noFill/>
          <a:ln w="0">
            <a:noFill/>
          </a:ln>
        </p:spPr>
        <p:txBody>
          <a:bodyPr lIns="0" tIns="0" rIns="0" bIns="0" anchor="t"/>
          <a:lstStyle/>
          <a:p>
            <a:pPr>
              <a:buNone/>
              <a:defRPr sz="2400" b="1">
                <a:solidFill>
                  <a:srgbClr val="9DD4CD"/>
                </a:solidFill>
                <a:latin typeface="Arial"/>
                <a:ea typeface="Arial"/>
                <a:cs typeface="Arial"/>
              </a:defRPr>
            </a:pPr>
            <a:r>
              <a:rPr sz="2400" b="1">
                <a:solidFill>
                  <a:srgbClr val="9DD4CD"/>
                </a:solidFill>
                <a:latin typeface="Arial"/>
                <a:ea typeface="Arial"/>
                <a:cs typeface="Arial"/>
              </a:rPr>
              <a:t>Le marché</a:t>
            </a:r>
          </a:p>
        </p:txBody>
      </p:sp>
      <p:sp>
        <p:nvSpPr>
          <p:cNvPr id="5" name="Rectangle 4">
            <a:extLst>
              <a:ext uri="{FF2B5EF4-FFF2-40B4-BE49-F238E27FC236}">
                <a16:creationId xmlns:a16="http://schemas.microsoft.com/office/drawing/2014/main" id="{6F395BDB-0BF3-4A0A-A512-A5F2ED46C66C}"/>
              </a:ext>
            </a:extLst>
          </p:cNvPr>
          <p:cNvSpPr>
            <a:spLocks noGrp="1"/>
          </p:cNvSpPr>
          <p:nvPr/>
        </p:nvSpPr>
        <p:spPr>
          <a:xfrm>
            <a:off x="609600" y="2809875"/>
            <a:ext cx="5143500" cy="952500"/>
          </a:xfrm>
          <a:prstGeom prst="rect">
            <a:avLst/>
          </a:prstGeom>
          <a:noFill/>
          <a:ln w="0">
            <a:noFill/>
          </a:ln>
        </p:spPr>
        <p:txBody>
          <a:bodyPr lIns="0" tIns="0" rIns="0" bIns="0" anchor="t"/>
          <a:lstStyle/>
          <a:p>
            <a:pPr>
              <a:buNone/>
              <a:defRPr sz="2250" b="0">
                <a:solidFill>
                  <a:srgbClr val="F7F3EB"/>
                </a:solidFill>
                <a:latin typeface="Arial"/>
                <a:ea typeface="Arial"/>
                <a:cs typeface="Arial"/>
              </a:defRPr>
            </a:pPr>
            <a:r>
              <a:rPr sz="2250" b="0">
                <a:solidFill>
                  <a:srgbClr val="F7F3EB"/>
                </a:solidFill>
                <a:latin typeface="Arial"/>
                <a:ea typeface="Arial"/>
                <a:cs typeface="Arial"/>
              </a:rPr>
              <a:t>Il organise la rencontre entre offre et demande.</a:t>
            </a:r>
          </a:p>
        </p:txBody>
      </p:sp>
      <p:sp>
        <p:nvSpPr>
          <p:cNvPr id="6" name="Rectangle 5">
            <a:extLst>
              <a:ext uri="{FF2B5EF4-FFF2-40B4-BE49-F238E27FC236}">
                <a16:creationId xmlns:a16="http://schemas.microsoft.com/office/drawing/2014/main" id="{6749F3D9-DC48-47F4-8203-274D81F684A4}"/>
              </a:ext>
            </a:extLst>
          </p:cNvPr>
          <p:cNvSpPr>
            <a:spLocks noGrp="1"/>
          </p:cNvSpPr>
          <p:nvPr/>
        </p:nvSpPr>
        <p:spPr>
          <a:xfrm>
            <a:off x="6324600" y="2238375"/>
            <a:ext cx="5238750" cy="476250"/>
          </a:xfrm>
          <a:prstGeom prst="rect">
            <a:avLst/>
          </a:prstGeom>
          <a:noFill/>
          <a:ln w="0">
            <a:noFill/>
          </a:ln>
        </p:spPr>
        <p:txBody>
          <a:bodyPr lIns="0" tIns="0" rIns="0" bIns="0" anchor="t"/>
          <a:lstStyle/>
          <a:p>
            <a:pPr>
              <a:buNone/>
              <a:defRPr sz="2400" b="1">
                <a:solidFill>
                  <a:srgbClr val="9DD4CD"/>
                </a:solidFill>
                <a:latin typeface="Arial"/>
                <a:ea typeface="Arial"/>
                <a:cs typeface="Arial"/>
              </a:defRPr>
            </a:pPr>
            <a:r>
              <a:rPr sz="2400" b="1">
                <a:solidFill>
                  <a:srgbClr val="9DD4CD"/>
                </a:solidFill>
                <a:latin typeface="Arial"/>
                <a:ea typeface="Arial"/>
                <a:cs typeface="Arial"/>
              </a:rPr>
              <a:t>L’offre et la demande</a:t>
            </a:r>
          </a:p>
        </p:txBody>
      </p:sp>
      <p:sp>
        <p:nvSpPr>
          <p:cNvPr id="7" name="Rectangle 6">
            <a:extLst>
              <a:ext uri="{FF2B5EF4-FFF2-40B4-BE49-F238E27FC236}">
                <a16:creationId xmlns:a16="http://schemas.microsoft.com/office/drawing/2014/main" id="{46D2DFB1-6DF0-42F4-B545-ECDC09C28A1E}"/>
              </a:ext>
            </a:extLst>
          </p:cNvPr>
          <p:cNvSpPr>
            <a:spLocks noGrp="1"/>
          </p:cNvSpPr>
          <p:nvPr/>
        </p:nvSpPr>
        <p:spPr>
          <a:xfrm>
            <a:off x="6324600" y="2809875"/>
            <a:ext cx="5143500" cy="952500"/>
          </a:xfrm>
          <a:prstGeom prst="rect">
            <a:avLst/>
          </a:prstGeom>
          <a:noFill/>
          <a:ln w="0">
            <a:noFill/>
          </a:ln>
        </p:spPr>
        <p:txBody>
          <a:bodyPr lIns="0" tIns="0" rIns="0" bIns="0" anchor="t"/>
          <a:lstStyle/>
          <a:p>
            <a:pPr>
              <a:buNone/>
              <a:defRPr sz="2250" b="0">
                <a:solidFill>
                  <a:srgbClr val="F7F3EB"/>
                </a:solidFill>
                <a:latin typeface="Arial"/>
                <a:ea typeface="Arial"/>
                <a:cs typeface="Arial"/>
              </a:defRPr>
            </a:pPr>
            <a:r>
              <a:rPr sz="2250" b="0">
                <a:solidFill>
                  <a:srgbClr val="F7F3EB"/>
                </a:solidFill>
                <a:latin typeface="Arial"/>
                <a:ea typeface="Arial"/>
                <a:cs typeface="Arial"/>
              </a:rPr>
              <a:t>Elles dépendent du prix et d’autres facteurs.</a:t>
            </a:r>
          </a:p>
        </p:txBody>
      </p:sp>
      <p:sp>
        <p:nvSpPr>
          <p:cNvPr id="8" name="Rectangle 7">
            <a:extLst>
              <a:ext uri="{FF2B5EF4-FFF2-40B4-BE49-F238E27FC236}">
                <a16:creationId xmlns:a16="http://schemas.microsoft.com/office/drawing/2014/main" id="{BE0AE615-28DD-4BD4-8276-18C403B23F1A}"/>
              </a:ext>
            </a:extLst>
          </p:cNvPr>
          <p:cNvSpPr>
            <a:spLocks noGrp="1"/>
          </p:cNvSpPr>
          <p:nvPr/>
        </p:nvSpPr>
        <p:spPr>
          <a:xfrm>
            <a:off x="609600" y="3876675"/>
            <a:ext cx="5238750" cy="476250"/>
          </a:xfrm>
          <a:prstGeom prst="rect">
            <a:avLst/>
          </a:prstGeom>
          <a:noFill/>
          <a:ln w="0">
            <a:noFill/>
          </a:ln>
        </p:spPr>
        <p:txBody>
          <a:bodyPr lIns="0" tIns="0" rIns="0" bIns="0" anchor="t"/>
          <a:lstStyle/>
          <a:p>
            <a:pPr>
              <a:buNone/>
              <a:defRPr sz="2400" b="1">
                <a:solidFill>
                  <a:srgbClr val="9DD4CD"/>
                </a:solidFill>
                <a:latin typeface="Arial"/>
                <a:ea typeface="Arial"/>
                <a:cs typeface="Arial"/>
              </a:defRPr>
            </a:pPr>
            <a:r>
              <a:rPr sz="2400" b="1">
                <a:solidFill>
                  <a:srgbClr val="9DD4CD"/>
                </a:solidFill>
                <a:latin typeface="Arial"/>
                <a:ea typeface="Arial"/>
                <a:cs typeface="Arial"/>
              </a:rPr>
              <a:t>Le prix d’équilibre</a:t>
            </a:r>
          </a:p>
        </p:txBody>
      </p:sp>
      <p:sp>
        <p:nvSpPr>
          <p:cNvPr id="9" name="Rectangle 8">
            <a:extLst>
              <a:ext uri="{FF2B5EF4-FFF2-40B4-BE49-F238E27FC236}">
                <a16:creationId xmlns:a16="http://schemas.microsoft.com/office/drawing/2014/main" id="{30D6C70C-9CFE-4823-B029-14B0BBA4A11A}"/>
              </a:ext>
            </a:extLst>
          </p:cNvPr>
          <p:cNvSpPr>
            <a:spLocks noGrp="1"/>
          </p:cNvSpPr>
          <p:nvPr/>
        </p:nvSpPr>
        <p:spPr>
          <a:xfrm>
            <a:off x="609600" y="4448175"/>
            <a:ext cx="5143500" cy="952500"/>
          </a:xfrm>
          <a:prstGeom prst="rect">
            <a:avLst/>
          </a:prstGeom>
          <a:noFill/>
          <a:ln w="0">
            <a:noFill/>
          </a:ln>
        </p:spPr>
        <p:txBody>
          <a:bodyPr lIns="0" tIns="0" rIns="0" bIns="0" anchor="t"/>
          <a:lstStyle/>
          <a:p>
            <a:pPr>
              <a:buNone/>
              <a:defRPr sz="2250" b="0">
                <a:solidFill>
                  <a:srgbClr val="F7F3EB"/>
                </a:solidFill>
                <a:latin typeface="Arial"/>
                <a:ea typeface="Arial"/>
                <a:cs typeface="Arial"/>
              </a:defRPr>
            </a:pPr>
            <a:r>
              <a:rPr sz="2250" b="0">
                <a:solidFill>
                  <a:srgbClr val="F7F3EB"/>
                </a:solidFill>
                <a:latin typeface="Arial"/>
                <a:ea typeface="Arial"/>
                <a:cs typeface="Arial"/>
              </a:rPr>
              <a:t>Il égalise les quantités offertes et demandées dans le modèle.</a:t>
            </a:r>
          </a:p>
        </p:txBody>
      </p:sp>
      <p:sp>
        <p:nvSpPr>
          <p:cNvPr id="10" name="Rectangle 9">
            <a:extLst>
              <a:ext uri="{FF2B5EF4-FFF2-40B4-BE49-F238E27FC236}">
                <a16:creationId xmlns:a16="http://schemas.microsoft.com/office/drawing/2014/main" id="{048A2260-0CBC-481E-80C5-495A86028FCB}"/>
              </a:ext>
            </a:extLst>
          </p:cNvPr>
          <p:cNvSpPr>
            <a:spLocks noGrp="1"/>
          </p:cNvSpPr>
          <p:nvPr/>
        </p:nvSpPr>
        <p:spPr>
          <a:xfrm>
            <a:off x="6324600" y="3876675"/>
            <a:ext cx="5238750" cy="476250"/>
          </a:xfrm>
          <a:prstGeom prst="rect">
            <a:avLst/>
          </a:prstGeom>
          <a:noFill/>
          <a:ln w="0">
            <a:noFill/>
          </a:ln>
        </p:spPr>
        <p:txBody>
          <a:bodyPr lIns="0" tIns="0" rIns="0" bIns="0" anchor="t"/>
          <a:lstStyle/>
          <a:p>
            <a:pPr>
              <a:buNone/>
              <a:defRPr sz="2400" b="1">
                <a:solidFill>
                  <a:srgbClr val="9DD4CD"/>
                </a:solidFill>
                <a:latin typeface="Arial"/>
                <a:ea typeface="Arial"/>
                <a:cs typeface="Arial"/>
              </a:defRPr>
            </a:pPr>
            <a:r>
              <a:rPr sz="2400" b="1">
                <a:solidFill>
                  <a:srgbClr val="9DD4CD"/>
                </a:solidFill>
                <a:latin typeface="Arial"/>
                <a:ea typeface="Arial"/>
                <a:cs typeface="Arial"/>
              </a:rPr>
              <a:t>La concurrence</a:t>
            </a:r>
          </a:p>
        </p:txBody>
      </p:sp>
      <p:sp>
        <p:nvSpPr>
          <p:cNvPr id="11" name="Rectangle 10">
            <a:extLst>
              <a:ext uri="{FF2B5EF4-FFF2-40B4-BE49-F238E27FC236}">
                <a16:creationId xmlns:a16="http://schemas.microsoft.com/office/drawing/2014/main" id="{F3F6F799-4AE0-4785-B394-67A55F786357}"/>
              </a:ext>
            </a:extLst>
          </p:cNvPr>
          <p:cNvSpPr>
            <a:spLocks noGrp="1"/>
          </p:cNvSpPr>
          <p:nvPr/>
        </p:nvSpPr>
        <p:spPr>
          <a:xfrm>
            <a:off x="6324600" y="4448175"/>
            <a:ext cx="5143500" cy="952500"/>
          </a:xfrm>
          <a:prstGeom prst="rect">
            <a:avLst/>
          </a:prstGeom>
          <a:noFill/>
          <a:ln w="0">
            <a:noFill/>
          </a:ln>
        </p:spPr>
        <p:txBody>
          <a:bodyPr lIns="0" tIns="0" rIns="0" bIns="0" anchor="t"/>
          <a:lstStyle/>
          <a:p>
            <a:pPr>
              <a:buNone/>
              <a:defRPr sz="2250" b="0">
                <a:solidFill>
                  <a:srgbClr val="F7F3EB"/>
                </a:solidFill>
                <a:latin typeface="Arial"/>
                <a:ea typeface="Arial"/>
                <a:cs typeface="Arial"/>
              </a:defRPr>
            </a:pPr>
            <a:r>
              <a:rPr sz="2250" b="0">
                <a:solidFill>
                  <a:srgbClr val="F7F3EB"/>
                </a:solidFill>
                <a:latin typeface="Arial"/>
                <a:ea typeface="Arial"/>
                <a:cs typeface="Arial"/>
              </a:rPr>
              <a:t>Sa structure influence le pouvoir de fixation des prix.</a:t>
            </a:r>
          </a:p>
        </p:txBody>
      </p:sp>
      <p:sp>
        <p:nvSpPr>
          <p:cNvPr id="14" name="Rectangle 13">
            <a:extLst>
              <a:ext uri="{FF2B5EF4-FFF2-40B4-BE49-F238E27FC236}">
                <a16:creationId xmlns:a16="http://schemas.microsoft.com/office/drawing/2014/main" id="{3804EB9F-A1FD-4B61-BE34-A5B11C43CA15}"/>
              </a:ext>
            </a:extLst>
          </p:cNvPr>
          <p:cNvSpPr>
            <a:spLocks noGrp="1"/>
          </p:cNvSpPr>
          <p:nvPr/>
        </p:nvSpPr>
        <p:spPr>
          <a:xfrm>
            <a:off x="609600" y="5619750"/>
            <a:ext cx="10972800" cy="790575"/>
          </a:xfrm>
          <a:prstGeom prst="rect">
            <a:avLst/>
          </a:prstGeom>
          <a:solidFill>
            <a:srgbClr val="9DD4CD"/>
          </a:solidFill>
          <a:ln w="0">
            <a:noFill/>
          </a:ln>
        </p:spPr>
      </p:sp>
      <p:sp>
        <p:nvSpPr>
          <p:cNvPr id="15" name="Rectangle 14">
            <a:extLst>
              <a:ext uri="{FF2B5EF4-FFF2-40B4-BE49-F238E27FC236}">
                <a16:creationId xmlns:a16="http://schemas.microsoft.com/office/drawing/2014/main" id="{1B40E57E-D83D-493F-A3EF-82DA1644BDCB}"/>
              </a:ext>
            </a:extLst>
          </p:cNvPr>
          <p:cNvSpPr>
            <a:spLocks noGrp="1"/>
          </p:cNvSpPr>
          <p:nvPr/>
        </p:nvSpPr>
        <p:spPr>
          <a:xfrm>
            <a:off x="609600" y="1809750"/>
            <a:ext cx="857250" cy="47625"/>
          </a:xfrm>
          <a:prstGeom prst="rect">
            <a:avLst/>
          </a:prstGeom>
          <a:solidFill>
            <a:srgbClr val="BE603E"/>
          </a:solidFill>
          <a:ln w="0">
            <a:noFill/>
          </a:ln>
        </p:spPr>
      </p:sp>
      <p:sp>
        <p:nvSpPr>
          <p:cNvPr id="16" name="Rectangle 15">
            <a:extLst>
              <a:ext uri="{FF2B5EF4-FFF2-40B4-BE49-F238E27FC236}">
                <a16:creationId xmlns:a16="http://schemas.microsoft.com/office/drawing/2014/main" id="{59E25FB3-7CCD-4428-861A-DCEC0CC9170E}"/>
              </a:ext>
            </a:extLst>
          </p:cNvPr>
          <p:cNvSpPr>
            <a:spLocks noGrp="1"/>
          </p:cNvSpPr>
          <p:nvPr/>
        </p:nvSpPr>
        <p:spPr>
          <a:xfrm>
            <a:off x="6000750" y="2295525"/>
            <a:ext cx="9525" cy="2857500"/>
          </a:xfrm>
          <a:prstGeom prst="rect">
            <a:avLst/>
          </a:prstGeom>
          <a:solidFill>
            <a:srgbClr val="42616A"/>
          </a:solidFill>
          <a:ln w="0">
            <a:noFill/>
          </a:ln>
        </p:spPr>
      </p:sp>
      <p:sp>
        <p:nvSpPr>
          <p:cNvPr id="17" name="Rectangle 16">
            <a:extLst>
              <a:ext uri="{FF2B5EF4-FFF2-40B4-BE49-F238E27FC236}">
                <a16:creationId xmlns:a16="http://schemas.microsoft.com/office/drawing/2014/main" id="{F360C4F0-F036-4596-AA82-60F41D31AC1A}"/>
              </a:ext>
            </a:extLst>
          </p:cNvPr>
          <p:cNvSpPr>
            <a:spLocks noGrp="1"/>
          </p:cNvSpPr>
          <p:nvPr/>
        </p:nvSpPr>
        <p:spPr>
          <a:xfrm>
            <a:off x="809625" y="5781675"/>
            <a:ext cx="10572750" cy="457200"/>
          </a:xfrm>
          <a:prstGeom prst="rect">
            <a:avLst/>
          </a:prstGeom>
          <a:noFill/>
          <a:ln w="0">
            <a:noFill/>
          </a:ln>
        </p:spPr>
        <p:txBody>
          <a:bodyPr lIns="0" tIns="0" rIns="0" bIns="0" anchor="ctr"/>
          <a:lstStyle/>
          <a:p>
            <a:pPr>
              <a:defRPr sz="2100" b="1">
                <a:solidFill>
                  <a:srgbClr val="142D39"/>
                </a:solidFill>
              </a:defRPr>
            </a:pPr>
            <a:r>
              <a:rPr sz="2100" b="1">
                <a:solidFill>
                  <a:srgbClr val="142D39"/>
                </a:solidFill>
              </a:rPr>
              <a:t>Le prochain cours portera sur le financement de l’économie.</a:t>
            </a:r>
          </a:p>
        </p:txBody>
      </p:sp>
    </p:spTree>
    <p:extLst>
      <p:ext uri="{BB962C8B-B14F-4D97-AF65-F5344CB8AC3E}">
        <p14:creationId xmlns:p14="http://schemas.microsoft.com/office/powerpoint/2010/main" val="1611678142"/>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5198</Words>
  <Application>Microsoft Macintosh PowerPoint</Application>
  <DocSecurity>0</DocSecurity>
  <PresentationFormat>Grand écran</PresentationFormat>
  <Paragraphs>382</Paragraphs>
  <Slides>19</Slides>
  <Notes>19</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19</vt:i4>
      </vt:variant>
    </vt:vector>
  </HeadingPairs>
  <TitlesOfParts>
    <vt:vector size="22" baseType="lpstr">
      <vt:lpstr>Arial</vt:lpstr>
      <vt:lpstr>Calibri</vt:lpstr>
      <vt:lpstr>ChatGPT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jo</cp:lastModifiedBy>
  <cp:revision>1</cp:revision>
  <dcterms:created xsi:type="dcterms:W3CDTF">2026-09-14T13:00:39Z</dcterms:created>
  <dcterms:modified xsi:type="dcterms:W3CDTF">2026-09-15T07:28:29Z</dcterms:modified>
</cp:coreProperties>
</file>