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3"/>
  </p:normalViewPr>
  <p:slideViewPr>
    <p:cSldViewPr snapToGrid="0">
      <p:cViewPr varScale="1">
        <p:scale>
          <a:sx n="118" d="100"/>
          <a:sy n="118" d="100"/>
        </p:scale>
        <p:origin x="55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1 — 0 à 2 minutes</a:t>
            </a:r>
          </a:p>
          <a:p>
            <a:r>
              <a:t>Introduction</a:t>
            </a:r>
          </a:p>
          <a:p>
            <a:endParaRPr/>
          </a:p>
          <a:p>
            <a:r>
              <a:t>Les deux premiers cours ont présenté les agents économiques puis le fonctionnement des marchés. Nous avons vu comment des entreprises proposent des biens et des services et comment les acheteurs prennent leurs décisions. Une question demeure : comment payer les dépenses nécessaires avant de recevoir les recettes correspondantes ? Un atelier doit acheter du matériel, préparer des prototypes et parfois rémunérer ses collaborateurs avant de vendre sa première série.</a:t>
            </a:r>
          </a:p>
          <a:p>
            <a:endParaRPr/>
          </a:p>
          <a:p>
            <a:r>
              <a:t>Financer une activité consiste à réunir les ressources monétaires nécessaires à sa réalisation. Cela concerne les entreprises, mais aussi les ménages qui achètent un logement et les administrations qui construisent des équipements collectifs. Le financement permet de rapprocher des dépenses présentes et des ressources qui seront éventuellement obtenues plus tard. Il comporte donc toujours une dimension temporelle et une incertitude.</a:t>
            </a:r>
          </a:p>
          <a:p>
            <a:endParaRPr/>
          </a:p>
          <a:p>
            <a:r>
              <a:t>Nous suivrons un atelier fictif de design et de fabrication de luminaires. Nous distinguerons ses ressources internes, le recours à une banque et l’apport de capitaux par des investisseurs. L’objectif est de comprendre qui finance, ce qu’il reçoit en contrepartie et qui supporte le risque.</a:t>
            </a:r>
          </a:p>
          <a:p>
            <a:endParaRPr/>
          </a:p>
          <a:p>
            <a:r>
              <a:t>Commençons par les dépenses à financer.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2 — 2 à 5 minutes</a:t>
            </a:r>
          </a:p>
          <a:p>
            <a:r>
              <a:t>I Les besoins et les modes de financement</a:t>
            </a:r>
          </a:p>
          <a:p>
            <a:endParaRPr/>
          </a:p>
          <a:p>
            <a:r>
              <a:t>Un premier besoin concerne l’investissement. Une entreprise acquiert des moyens de production qu’elle utilisera durablement : un four de céramiste, une machine de découpe, du matériel informatique ou un aménagement d’atelier. Elle dépense aujourd’hui pour produire pendant plusieurs années. Les recettes espérées sont donc réparties dans le temps, alors que le fournisseur doit être payé selon les conditions convenues.</a:t>
            </a:r>
          </a:p>
          <a:p>
            <a:endParaRPr/>
          </a:p>
          <a:p>
            <a:r>
              <a:t>Un second besoin provient du fonctionnement courant. Un scénographe peut acheter des matériaux et payer des intervenants avant que son client ne règle le projet. Même si le prix de vente couvre l’ensemble des coûts, l’argent peut manquer à un moment précis. Il faut distinguer la rentabilité, qui concerne le résultat de l’activité, et la trésorerie, qui correspond à l’argent disponible pour effectuer les paiements.</a:t>
            </a:r>
          </a:p>
          <a:p>
            <a:endParaRPr/>
          </a:p>
          <a:p>
            <a:r>
              <a:t>Les autres agents connaissent aussi des décalages. Un ménage ne dispose pas nécessairement de la totalité du prix de son logement. Une administration peut financer un équipement dont les usagers bénéficieront longtemps. Ces situations ne sont pas identiques, mais elles posent une question commune : comment rendre les ressources disponibles au moment où la dépense doit être engagée ?</a:t>
            </a:r>
          </a:p>
          <a:p>
            <a:endParaRPr/>
          </a:p>
          <a:p>
            <a:r>
              <a:t>Pour répondre, distinguons les agents selon leurs ressources et leurs dépenses.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3 — 5 à 8 minutes</a:t>
            </a:r>
          </a:p>
          <a:p>
            <a:r>
              <a:t>I Les besoins et les modes de financement</a:t>
            </a:r>
          </a:p>
          <a:p>
            <a:endParaRPr/>
          </a:p>
          <a:p>
            <a:r>
              <a:t>Dans une présentation simplifiée, un agent possède une capacité de financement lorsque son épargne est supérieure à son investissement. Il peut alors acquérir des actifs financiers ou réduire ses dettes. Inversement, un agent présente un besoin de financement lorsque son investissement dépasse son épargne. Il doit trouver des ressources complémentaires ou mobiliser des actifs déjà détenus. Les comptes nationaux précisent ce calcul avec d’autres opérations, que nous laissons ici de côté.</a:t>
            </a:r>
          </a:p>
          <a:p>
            <a:endParaRPr/>
          </a:p>
          <a:p>
            <a:r>
              <a:t>Il faut raisonner sur une période. La capacité de financement est un solde de flux, tandis que le montant d’un compte bancaire à une date donnée est un stock. Posséder de l’argent sur un compte ne suffit donc pas à décrire la situation de financement d’une année entière. Un agent peut disposer d’une épargne passée et engager cette année un investissement important.</a:t>
            </a:r>
          </a:p>
          <a:p>
            <a:endParaRPr/>
          </a:p>
          <a:p>
            <a:r>
              <a:t>On présente souvent les ménages comme des agents à capacité de financement et les entreprises comme des agents à besoin de financement. Ce sont des tendances d’ensemble, et non des identités individuelles. Certains ménages empruntent et certaines entreprises disposent de ressources excédentaires. Le système financier organise des relations entre ces situations diverses, à l’échelle nationale et avec le reste du monde.</a:t>
            </a:r>
          </a:p>
          <a:p>
            <a:endParaRPr/>
          </a:p>
          <a:p>
            <a:r>
              <a:t>Voyons les principales manières de couvrir un besoin.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4 — 8 à 11 minutes</a:t>
            </a:r>
          </a:p>
          <a:p>
            <a:r>
              <a:t>I Les besoins et les modes de financement</a:t>
            </a:r>
          </a:p>
          <a:p>
            <a:endParaRPr/>
          </a:p>
          <a:p>
            <a:r>
              <a:t>L’autofinancement consiste à utiliser les ressources produites par l’activité et conservées dans l’entreprise. Il permet de financer un projet sans solliciter, pour cette part, un nouveau prêteur ou un nouvel investisseur. Il ne se confond ni avec le chiffre d’affaires, ni avec l’intégralité du bénéfice comptable. Nous retenons ici l’idée de ressources internes effectivement mobilisables.</a:t>
            </a:r>
          </a:p>
          <a:p>
            <a:endParaRPr/>
          </a:p>
          <a:p>
            <a:r>
              <a:t>Lorsque ces ressources sont insuffisantes, l’entreprise peut recourir à un financement externe. Elle peut s’endetter auprès d’une banque ou émettre des titres de dette. Elle peut également recevoir un apport en capital : de nouveaux associés ou actionnaires apportent de l’argent en échange de droits dans la société. Un apport du créateur reste un financement externe du point de vue de l’entreprise, même s’il provient de son épargne personnelle.</a:t>
            </a:r>
          </a:p>
          <a:p>
            <a:endParaRPr/>
          </a:p>
          <a:p>
            <a:r>
              <a:t>Deux classifications se croisent donc. La première oppose ressources internes et externes. La seconde distingue dette et capital parmi les ressources externes. Un emprunt bancaire et une obligation constituent tous deux des dettes, mais ils ne passent pas par le même circuit. Une émission d’actions relève aussi du financement externe, sans créer une obligation ordinaire de remboursement à échéance.</a:t>
            </a:r>
          </a:p>
          <a:p>
            <a:endParaRPr/>
          </a:p>
          <a:p>
            <a:r>
              <a:t>Examinons d’abord la place des banques.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5 — 11 à 14 minutes</a:t>
            </a:r>
          </a:p>
          <a:p>
            <a:r>
              <a:t>II Les banques et le financement bancaire</a:t>
            </a:r>
          </a:p>
          <a:p>
            <a:endParaRPr/>
          </a:p>
          <a:p>
            <a:r>
              <a:t>Une banque assure d’abord des services indispensables aux échanges. Elle tient les comptes et permet à ses clients de payer, de recevoir des virements et de conserver de la monnaie sous forme de dépôts. Pour l’atelier, cette fonction est quotidienne : encaisser une commande, régler un fournisseur ou verser une rémunération.</a:t>
            </a:r>
          </a:p>
          <a:p>
            <a:endParaRPr/>
          </a:p>
          <a:p>
            <a:r>
              <a:t>Elle propose aussi des crédits. Elle examine la situation de l’emprunteur, prend une décision et fixe les conditions du prêt. Elle suit ensuite la relation pendant la durée du financement. Elle peut répartir ses engagements entre de nombreux clients, mais elle conserve un risque de perte lorsque certains ne remboursent pas. L’analyse et le suivi des dossiers font donc partie de son activité économique.</a:t>
            </a:r>
          </a:p>
          <a:p>
            <a:endParaRPr/>
          </a:p>
          <a:p>
            <a:r>
              <a:t>Les banques utilisent différentes ressources et doivent gérer l’équilibre de leur bilan. Les dépôts de leurs clients jouent un rôle important dans leur financement et leur liquidité. Cependant, il serait inexact de présenter chaque prêt comme le simple transfert de l’épargne d’un déposant vers un emprunteur. Nous expliquerons dans quelques instants comment le crédit bancaire peut créer un dépôt nouveau. Cette précision est essentielle pour comprendre leur rôle particulier.</a:t>
            </a:r>
          </a:p>
          <a:p>
            <a:endParaRPr/>
          </a:p>
          <a:p>
            <a:r>
              <a:t>Que prévoit concrètement un contrat de crédit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6 — 14 à 17 minutes</a:t>
            </a:r>
          </a:p>
          <a:p>
            <a:r>
              <a:t>II Les banques et le financement bancaire</a:t>
            </a:r>
          </a:p>
          <a:p>
            <a:endParaRPr/>
          </a:p>
          <a:p>
            <a:r>
              <a:t>Un crédit est une mise à disposition de fonds assortie d’un engagement de remboursement. Le contrat prévoit notamment le montant, la durée et les modalités de paiement. Dans une échéance classique, une partie rembourse le capital et une autre correspond aux intérêts. Les frais éventuels contribuent également au coût total du financement.</a:t>
            </a:r>
          </a:p>
          <a:p>
            <a:endParaRPr/>
          </a:p>
          <a:p>
            <a:r>
              <a:t>La banque cherche à savoir si l’activité pourra dégager suffisamment d’argent pour respecter le calendrier. Elle examine les revenus, les charges, les dettes existantes et la crédibilité des ventes prévues. Une garantie peut réduire sa perte en cas de défaillance, mais elle ne remplace pas une activité capable de rembourser. Un projet créatif séduisant ne constitue donc pas, à lui seul, un dossier financièrement viable.</a:t>
            </a:r>
          </a:p>
          <a:p>
            <a:endParaRPr/>
          </a:p>
          <a:p>
            <a:r>
              <a:t>La durée doit être cohérente avec le besoin. Un équipement utilisé plusieurs années peut justifier un financement étalé. Un décalage temporaire de trésorerie appelle plutôt une réponse de courte durée. Allonger le remboursement peut alléger les échéances, mais augmente souvent le coût total, à taux et modalités comparables. Nous raisonnons ici sur les mécanismes, sans proposer un produit bancaire particulier ni un taux de marché.</a:t>
            </a:r>
          </a:p>
          <a:p>
            <a:endParaRPr/>
          </a:p>
          <a:p>
            <a:r>
              <a:t>Prenons un exemple chiffré simple, entièrement commenté à l’oral.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7 — 17 à 20 minutes</a:t>
            </a:r>
          </a:p>
          <a:p>
            <a:r>
              <a:t>II Les banques et le financement bancaire</a:t>
            </a:r>
          </a:p>
          <a:p>
            <a:endParaRPr/>
          </a:p>
          <a:p>
            <a:r>
              <a:t>Supposons que notre atelier déjà en activité souhaite acheter un équipement de 30 000 euros. Il dispose de 10 000 euros de ressources internes mobilisables. Le montant à financer par un emprunt est donc de 20 000 euros. Nous ne demandons aucun calcul aux étudiants : il s’agit de commenter le choix de financement et sa contrepartie.</a:t>
            </a:r>
          </a:p>
          <a:p>
            <a:endParaRPr/>
          </a:p>
          <a:p>
            <a:r>
              <a:t>Pour isoler le mécanisme des intérêts, nous supposons un prêt fictif sur un an à 5 %, dont tout le capital est remboursé en fin d’année. Nous écartons les frais et l’assurance. Les intérêts sont de 20 000 multipliés par 5 %, soit 1 000 euros. L’atelier rembourse au total 21 000 euros à l’échéance. Ce montage simplifié n’est pas celui d’un prêt amorti chaque mois : dans ce dernier cas, le capital restant dû diminue et le calcul des intérêts évolue.</a:t>
            </a:r>
          </a:p>
          <a:p>
            <a:endParaRPr/>
          </a:p>
          <a:p>
            <a:r>
              <a:t>L’arrivée des 20 000 euros sur le compte améliore immédiatement la trésorerie, mais elle ne représente pas du chiffre d’affaires. L’atelier devra disposer des ressources nécessaires au remboursement, quel que soit le succès commercial de l’équipement. Le financement permet d’acheter la machine ; il ne garantit pas que les produits fabriqués trouveront suffisamment de clients.</a:t>
            </a:r>
          </a:p>
          <a:p>
            <a:endParaRPr/>
          </a:p>
          <a:p>
            <a:r>
              <a:t>Comment la banque rend-elle cette somme disponible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Diapositive 8 — 20 à 23 minutes</a:t>
            </a:r>
          </a:p>
          <a:p>
            <a:r>
              <a:t>II Les banques et le financement bancaire</a:t>
            </a:r>
          </a:p>
          <a:p>
            <a:endParaRPr/>
          </a:p>
          <a:p>
            <a:r>
              <a:t>Lorsqu’une banque accorde un nouveau crédit de 20 000 euros et crédite le compte de l’atelier, elle inscrit simultanément une créance sur son client et un dépôt utilisable par celui-ci. Le client peut effectuer ses achats. Cette monnaie scripturale résulte d’une écriture bancaire : la banque n’a pas nécessairement attendu qu’un autre client dépose exactement 20 000 euros pour accorder ce prêt. C’est le sens de la formule « les crédits font les dépôts ».</a:t>
            </a:r>
          </a:p>
          <a:p>
            <a:endParaRPr/>
          </a:p>
          <a:p>
            <a:r>
              <a:t>Pour l’atelier, deux éléments apparaissent ensemble : une somme disponible et une dette. Il ne s’enrichit donc pas automatiquement du montant emprunté. Pour la banque, le dépôt constitue une somme qu’elle doit pouvoir mettre à disposition de son client. Le prêt constitue un actif dont la valeur dépend notamment du remboursement futur.</a:t>
            </a:r>
          </a:p>
          <a:p>
            <a:endParaRPr/>
          </a:p>
          <a:p>
            <a:r>
              <a:t>Le remboursement du capital réduit le dépôt utilisé et la créance correspondante : il détruit la monnaie créée par le crédit. Les intérêts constituent une rémunération distincte pour la banque. À l’échelle de l’économie, l’évolution de la monnaie dépend de nombreux prêts nouveaux, remboursements et autres opérations. La banque crée de la monnaie bancaire, mais cette capacité reste soumise à des contraintes.</a:t>
            </a:r>
          </a:p>
          <a:p>
            <a:endParaRPr/>
          </a:p>
          <a:p>
            <a:r>
              <a:t>Ces contraintes expliquent pourquoi un crédit peut être refusé.</a:t>
            </a:r>
          </a:p>
          <a:p>
            <a:r>
              <a:t>[Sources]</a:t>
            </a:r>
          </a:p>
          <a:p>
            <a:r>
              <a:t>https://www.bankofengland.co.uk/quarterly-bulletin/2014/q1/money-creation-in-the-modern-economy</a:t>
            </a:r>
          </a:p>
          <a:p>
            <a:r>
              <a:t>https://www.ecb.europa.eu/ecb-and-you/explainers/tell-me-more/html/what_is_money.fr.html</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D3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49298F0-531E-450D-930C-1346D112598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9DD4CD"/>
                </a:solidFill>
                <a:latin typeface="Arial"/>
                <a:ea typeface="Arial"/>
                <a:cs typeface="Arial"/>
              </a:defRPr>
            </a:pPr>
            <a:r>
              <a:rPr sz="1350" b="1">
                <a:solidFill>
                  <a:srgbClr val="9DD4CD"/>
                </a:solidFill>
                <a:latin typeface="Arial"/>
                <a:ea typeface="Arial"/>
                <a:cs typeface="Arial"/>
              </a:rPr>
              <a:t>DNMADE 1  /  ÉCONOMIE</a:t>
            </a:r>
          </a:p>
        </p:txBody>
      </p:sp>
      <p:sp>
        <p:nvSpPr>
          <p:cNvPr id="2" name="Rectangle 1">
            <a:extLst>
              <a:ext uri="{FF2B5EF4-FFF2-40B4-BE49-F238E27FC236}">
                <a16:creationId xmlns:a16="http://schemas.microsoft.com/office/drawing/2014/main" id="{4FF0E091-919B-41B7-B6A0-F74D7CA22A3B}"/>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9DD4CD"/>
                </a:solidFill>
                <a:latin typeface="Arial"/>
                <a:ea typeface="Arial"/>
                <a:cs typeface="Arial"/>
              </a:defRPr>
            </a:pPr>
            <a:r>
              <a:rPr sz="1350" b="0">
                <a:solidFill>
                  <a:srgbClr val="9DD4CD"/>
                </a:solidFill>
                <a:latin typeface="Arial"/>
                <a:ea typeface="Arial"/>
                <a:cs typeface="Arial"/>
              </a:rPr>
              <a:t>01</a:t>
            </a:r>
          </a:p>
        </p:txBody>
      </p:sp>
      <p:sp>
        <p:nvSpPr>
          <p:cNvPr id="3" name="Rectangle 2">
            <a:extLst>
              <a:ext uri="{FF2B5EF4-FFF2-40B4-BE49-F238E27FC236}">
                <a16:creationId xmlns:a16="http://schemas.microsoft.com/office/drawing/2014/main" id="{8C432A0D-7A67-4911-BF62-2DCB82A1BB34}"/>
              </a:ext>
            </a:extLst>
          </p:cNvPr>
          <p:cNvSpPr>
            <a:spLocks noGrp="1"/>
          </p:cNvSpPr>
          <p:nvPr/>
        </p:nvSpPr>
        <p:spPr>
          <a:xfrm>
            <a:off x="609600" y="1847850"/>
            <a:ext cx="10953750" cy="2286000"/>
          </a:xfrm>
          <a:prstGeom prst="rect">
            <a:avLst/>
          </a:prstGeom>
          <a:noFill/>
          <a:ln w="0">
            <a:noFill/>
          </a:ln>
        </p:spPr>
        <p:txBody>
          <a:bodyPr lIns="0" tIns="0" rIns="0" bIns="0" anchor="t"/>
          <a:lstStyle/>
          <a:p>
            <a:pPr>
              <a:buNone/>
              <a:defRPr sz="5100" b="0">
                <a:solidFill>
                  <a:srgbClr val="F7F3EB"/>
                </a:solidFill>
                <a:latin typeface="Arial"/>
                <a:ea typeface="Arial"/>
                <a:cs typeface="Arial"/>
              </a:defRPr>
            </a:pPr>
            <a:r>
              <a:rPr sz="5100" b="0">
                <a:solidFill>
                  <a:srgbClr val="F7F3EB"/>
                </a:solidFill>
                <a:latin typeface="Arial"/>
                <a:ea typeface="Arial"/>
                <a:cs typeface="Arial"/>
              </a:rPr>
              <a:t>Le financement</a:t>
            </a:r>
          </a:p>
          <a:p>
            <a:pPr>
              <a:buNone/>
              <a:defRPr sz="5100" b="0">
                <a:solidFill>
                  <a:srgbClr val="F7F3EB"/>
                </a:solidFill>
                <a:latin typeface="Arial"/>
                <a:ea typeface="Arial"/>
                <a:cs typeface="Arial"/>
              </a:defRPr>
            </a:pPr>
            <a:r>
              <a:rPr sz="5100" b="0">
                <a:solidFill>
                  <a:srgbClr val="F7F3EB"/>
                </a:solidFill>
                <a:latin typeface="Arial"/>
                <a:ea typeface="Arial"/>
                <a:cs typeface="Arial"/>
              </a:rPr>
              <a:t>de l’économie</a:t>
            </a:r>
          </a:p>
        </p:txBody>
      </p:sp>
      <p:sp>
        <p:nvSpPr>
          <p:cNvPr id="4" name="Rectangle 3">
            <a:extLst>
              <a:ext uri="{FF2B5EF4-FFF2-40B4-BE49-F238E27FC236}">
                <a16:creationId xmlns:a16="http://schemas.microsoft.com/office/drawing/2014/main" id="{ECE567C1-4602-4799-813A-EC40B0B5FFB4}"/>
              </a:ext>
            </a:extLst>
          </p:cNvPr>
          <p:cNvSpPr>
            <a:spLocks noGrp="1"/>
          </p:cNvSpPr>
          <p:nvPr/>
        </p:nvSpPr>
        <p:spPr>
          <a:xfrm>
            <a:off x="609600" y="4819650"/>
            <a:ext cx="9525000" cy="1000125"/>
          </a:xfrm>
          <a:prstGeom prst="rect">
            <a:avLst/>
          </a:prstGeom>
          <a:noFill/>
          <a:ln w="0">
            <a:noFill/>
          </a:ln>
        </p:spPr>
        <p:txBody>
          <a:bodyPr lIns="0" tIns="0" rIns="0" bIns="0" anchor="t"/>
          <a:lstStyle/>
          <a:p>
            <a:pPr>
              <a:buNone/>
              <a:defRPr sz="2100" b="0">
                <a:solidFill>
                  <a:srgbClr val="9DD4CD"/>
                </a:solidFill>
                <a:latin typeface="Arial"/>
                <a:ea typeface="Arial"/>
                <a:cs typeface="Arial"/>
              </a:defRPr>
            </a:pPr>
            <a:r>
              <a:rPr sz="2100" b="0">
                <a:solidFill>
                  <a:srgbClr val="9DD4CD"/>
                </a:solidFill>
                <a:latin typeface="Arial"/>
                <a:ea typeface="Arial"/>
                <a:cs typeface="Arial"/>
              </a:rPr>
              <a:t>DNMADE 1 · Économie et marketing</a:t>
            </a:r>
          </a:p>
          <a:p>
            <a:pPr>
              <a:buNone/>
              <a:defRPr sz="2100" b="0">
                <a:solidFill>
                  <a:srgbClr val="9DD4CD"/>
                </a:solidFill>
                <a:latin typeface="Arial"/>
                <a:ea typeface="Arial"/>
                <a:cs typeface="Arial"/>
              </a:defRPr>
            </a:pPr>
            <a:r>
              <a:rPr sz="2100" b="0">
                <a:solidFill>
                  <a:srgbClr val="9DD4CD"/>
                </a:solidFill>
                <a:latin typeface="Arial"/>
                <a:ea typeface="Arial"/>
                <a:cs typeface="Arial"/>
              </a:rPr>
              <a:t>Cours 3 · Semestre 1</a:t>
            </a:r>
          </a:p>
        </p:txBody>
      </p:sp>
      <p:sp>
        <p:nvSpPr>
          <p:cNvPr id="6" name="Rectangle 5">
            <a:extLst>
              <a:ext uri="{FF2B5EF4-FFF2-40B4-BE49-F238E27FC236}">
                <a16:creationId xmlns:a16="http://schemas.microsoft.com/office/drawing/2014/main" id="{70808F47-D7E4-4F06-AC9E-33A7EEE4F117}"/>
              </a:ext>
            </a:extLst>
          </p:cNvPr>
          <p:cNvSpPr>
            <a:spLocks noGrp="1"/>
          </p:cNvSpPr>
          <p:nvPr/>
        </p:nvSpPr>
        <p:spPr>
          <a:xfrm>
            <a:off x="609600" y="1419225"/>
            <a:ext cx="1714500" cy="57150"/>
          </a:xfrm>
          <a:prstGeom prst="rect">
            <a:avLst/>
          </a:prstGeom>
          <a:solidFill>
            <a:srgbClr val="BE603E"/>
          </a:solidFill>
          <a:ln w="0">
            <a:noFill/>
          </a:ln>
        </p:spPr>
      </p:sp>
      <p:sp>
        <p:nvSpPr>
          <p:cNvPr id="7" name="Rectangle 6">
            <a:extLst>
              <a:ext uri="{FF2B5EF4-FFF2-40B4-BE49-F238E27FC236}">
                <a16:creationId xmlns:a16="http://schemas.microsoft.com/office/drawing/2014/main" id="{8FD65496-2440-495A-872A-2CF12B04100C}"/>
              </a:ext>
            </a:extLst>
          </p:cNvPr>
          <p:cNvSpPr>
            <a:spLocks noGrp="1"/>
          </p:cNvSpPr>
          <p:nvPr/>
        </p:nvSpPr>
        <p:spPr>
          <a:xfrm>
            <a:off x="609600" y="4448175"/>
            <a:ext cx="10972800" cy="9525"/>
          </a:xfrm>
          <a:prstGeom prst="rect">
            <a:avLst/>
          </a:prstGeom>
          <a:solidFill>
            <a:srgbClr val="46606B"/>
          </a:solidFill>
          <a:ln w="0">
            <a:noFill/>
          </a:ln>
        </p:spPr>
      </p:sp>
    </p:spTree>
    <p:extLst>
      <p:ext uri="{BB962C8B-B14F-4D97-AF65-F5344CB8AC3E}">
        <p14:creationId xmlns:p14="http://schemas.microsoft.com/office/powerpoint/2010/main" val="173944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8DC295-BC03-4D0C-9741-00465C811DBC}"/>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2EEFB5B0-C6DF-43DA-BD4B-193F38DDF65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02</a:t>
            </a:r>
          </a:p>
        </p:txBody>
      </p:sp>
      <p:sp>
        <p:nvSpPr>
          <p:cNvPr id="3" name="Rectangle 2">
            <a:extLst>
              <a:ext uri="{FF2B5EF4-FFF2-40B4-BE49-F238E27FC236}">
                <a16:creationId xmlns:a16="http://schemas.microsoft.com/office/drawing/2014/main" id="{C9A998BB-7D60-4300-90E5-B8814B3C3F02}"/>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Pourquoi les agents ont besoin de financement</a:t>
            </a:r>
          </a:p>
        </p:txBody>
      </p:sp>
      <p:sp>
        <p:nvSpPr>
          <p:cNvPr id="4" name="Rectangle 3">
            <a:extLst>
              <a:ext uri="{FF2B5EF4-FFF2-40B4-BE49-F238E27FC236}">
                <a16:creationId xmlns:a16="http://schemas.microsoft.com/office/drawing/2014/main" id="{CD23D005-23AC-4056-AB54-DFA7869B906E}"/>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Investir</a:t>
            </a:r>
          </a:p>
        </p:txBody>
      </p:sp>
      <p:sp>
        <p:nvSpPr>
          <p:cNvPr id="5" name="Rectangle 4">
            <a:extLst>
              <a:ext uri="{FF2B5EF4-FFF2-40B4-BE49-F238E27FC236}">
                <a16:creationId xmlns:a16="http://schemas.microsoft.com/office/drawing/2014/main" id="{D7A6E4A6-F1DE-4D8A-B214-17E81C986620}"/>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Acquérir des équipements ou développer une activité dont les effets durent.</a:t>
            </a:r>
          </a:p>
        </p:txBody>
      </p:sp>
      <p:sp>
        <p:nvSpPr>
          <p:cNvPr id="6" name="Rectangle 5">
            <a:extLst>
              <a:ext uri="{FF2B5EF4-FFF2-40B4-BE49-F238E27FC236}">
                <a16:creationId xmlns:a16="http://schemas.microsoft.com/office/drawing/2014/main" id="{928A2651-2B72-4479-9F27-758BC5DA6D0C}"/>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Assurer le fonctionnement</a:t>
            </a:r>
          </a:p>
        </p:txBody>
      </p:sp>
      <p:sp>
        <p:nvSpPr>
          <p:cNvPr id="7" name="Rectangle 6">
            <a:extLst>
              <a:ext uri="{FF2B5EF4-FFF2-40B4-BE49-F238E27FC236}">
                <a16:creationId xmlns:a16="http://schemas.microsoft.com/office/drawing/2014/main" id="{C8377B2E-6391-4E90-9C56-73A0DB0BE6FD}"/>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Payer les dépenses courantes avant l’encaissement des ventes.</a:t>
            </a:r>
          </a:p>
        </p:txBody>
      </p:sp>
      <p:sp>
        <p:nvSpPr>
          <p:cNvPr id="10" name="Rectangle 9">
            <a:extLst>
              <a:ext uri="{FF2B5EF4-FFF2-40B4-BE49-F238E27FC236}">
                <a16:creationId xmlns:a16="http://schemas.microsoft.com/office/drawing/2014/main" id="{70A17D45-639A-473C-ABA2-2C0587CA2D9A}"/>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C7F155A2-A7E1-450C-8B47-E452AF8F8D37}"/>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22D3EE70-DC8E-42CA-93E5-31E79DA5B918}"/>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7F36CA8E-92D4-4185-8ACE-A0D780804419}"/>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Les dépenses et les recettes ne se réalisent pas toujours au même moment.</a:t>
            </a:r>
          </a:p>
        </p:txBody>
      </p:sp>
    </p:spTree>
    <p:extLst>
      <p:ext uri="{BB962C8B-B14F-4D97-AF65-F5344CB8AC3E}">
        <p14:creationId xmlns:p14="http://schemas.microsoft.com/office/powerpoint/2010/main" val="165143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03</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Capacité et besoin de financement</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Capacité de financement</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L’épargne dépasse l’investissement sur la période considérée.</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Besoin de financement</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L’investissement dépasse l’épargne sur cette même période.</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41ED06B3-33F6-48CE-9B7B-7EC583E684DC}"/>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La situation dépend de l’agent et de la période observée.</a:t>
            </a:r>
          </a:p>
        </p:txBody>
      </p:sp>
    </p:spTree>
    <p:extLst>
      <p:ext uri="{BB962C8B-B14F-4D97-AF65-F5344CB8AC3E}">
        <p14:creationId xmlns:p14="http://schemas.microsoft.com/office/powerpoint/2010/main" val="1424326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04</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grandes voies de financement</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Financement interne</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L’entreprise mobilise les ressources qu’elle a générées et conservées.</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Financement externe</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L’entreprise obtient des ressources auprès d’autres acteurs.</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Par la dette</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Elle s’engage à rembourser selon des conditions définies.</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Par le capital</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Des investisseurs deviennent propriétaires d’une part de la société.</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
        <p:nvSpPr>
          <p:cNvPr id="17" name="Rectangle 16">
            <a:extLst>
              <a:ext uri="{FF2B5EF4-FFF2-40B4-BE49-F238E27FC236}">
                <a16:creationId xmlns:a16="http://schemas.microsoft.com/office/drawing/2014/main" id="{D12D0BE2-3646-4536-81F8-71713B7E227B}"/>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Le financement externe peut prendre la forme d’une dette ou d’un apport en capital.</a:t>
            </a:r>
          </a:p>
        </p:txBody>
      </p:sp>
    </p:spTree>
    <p:extLst>
      <p:ext uri="{BB962C8B-B14F-4D97-AF65-F5344CB8AC3E}">
        <p14:creationId xmlns:p14="http://schemas.microsoft.com/office/powerpoint/2010/main" val="101741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05</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rôle des banques</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Dépôts et paiements</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Tenir les comptes et permettre les règlements entre agents.</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Crédit et financement</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Évaluer les projets, accorder des prêts et suivre les remboursements.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49203F79-A383-47B5-885C-63656303A1F4}"/>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La banque intervient dans les paiements et dans le financement de l’économie.</a:t>
            </a:r>
          </a:p>
        </p:txBody>
      </p:sp>
    </p:spTree>
    <p:extLst>
      <p:ext uri="{BB962C8B-B14F-4D97-AF65-F5344CB8AC3E}">
        <p14:creationId xmlns:p14="http://schemas.microsoft.com/office/powerpoint/2010/main" val="1424326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E2BB2D-0222-406F-93B2-D40DEEF348EF}"/>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BB832C43-488C-41D6-A8E9-F6964A0F3679}"/>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06</a:t>
            </a:r>
          </a:p>
        </p:txBody>
      </p:sp>
      <p:sp>
        <p:nvSpPr>
          <p:cNvPr id="3" name="Rectangle 2">
            <a:extLst>
              <a:ext uri="{FF2B5EF4-FFF2-40B4-BE49-F238E27FC236}">
                <a16:creationId xmlns:a16="http://schemas.microsoft.com/office/drawing/2014/main" id="{A41C73DA-5812-4276-BCD9-A1B839BD4265}"/>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Les conditions du crédit bancaire</a:t>
            </a:r>
          </a:p>
        </p:txBody>
      </p:sp>
      <p:sp>
        <p:nvSpPr>
          <p:cNvPr id="4" name="Rectangle 3">
            <a:extLst>
              <a:ext uri="{FF2B5EF4-FFF2-40B4-BE49-F238E27FC236}">
                <a16:creationId xmlns:a16="http://schemas.microsoft.com/office/drawing/2014/main" id="{B753A499-ADCF-462A-8E51-1D26FD403267}"/>
              </a:ext>
            </a:extLst>
          </p:cNvPr>
          <p:cNvSpPr>
            <a:spLocks noGrp="1"/>
          </p:cNvSpPr>
          <p:nvPr/>
        </p:nvSpPr>
        <p:spPr>
          <a:xfrm>
            <a:off x="609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montant</a:t>
            </a:r>
          </a:p>
        </p:txBody>
      </p:sp>
      <p:sp>
        <p:nvSpPr>
          <p:cNvPr id="5" name="Rectangle 4">
            <a:extLst>
              <a:ext uri="{FF2B5EF4-FFF2-40B4-BE49-F238E27FC236}">
                <a16:creationId xmlns:a16="http://schemas.microsoft.com/office/drawing/2014/main" id="{1B165EEC-9614-408F-AF72-7E57E90C545E}"/>
              </a:ext>
            </a:extLst>
          </p:cNvPr>
          <p:cNvSpPr>
            <a:spLocks noGrp="1"/>
          </p:cNvSpPr>
          <p:nvPr/>
        </p:nvSpPr>
        <p:spPr>
          <a:xfrm>
            <a:off x="609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capital emprunté répond à un besoin identifié.</a:t>
            </a:r>
          </a:p>
        </p:txBody>
      </p:sp>
      <p:sp>
        <p:nvSpPr>
          <p:cNvPr id="6" name="Rectangle 5">
            <a:extLst>
              <a:ext uri="{FF2B5EF4-FFF2-40B4-BE49-F238E27FC236}">
                <a16:creationId xmlns:a16="http://schemas.microsoft.com/office/drawing/2014/main" id="{EFC8B478-2E14-42E4-AF07-B6596BC02C88}"/>
              </a:ext>
            </a:extLst>
          </p:cNvPr>
          <p:cNvSpPr>
            <a:spLocks noGrp="1"/>
          </p:cNvSpPr>
          <p:nvPr/>
        </p:nvSpPr>
        <p:spPr>
          <a:xfrm>
            <a:off x="6324600" y="22383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La durée</a:t>
            </a:r>
          </a:p>
        </p:txBody>
      </p:sp>
      <p:sp>
        <p:nvSpPr>
          <p:cNvPr id="7" name="Rectangle 6">
            <a:extLst>
              <a:ext uri="{FF2B5EF4-FFF2-40B4-BE49-F238E27FC236}">
                <a16:creationId xmlns:a16="http://schemas.microsoft.com/office/drawing/2014/main" id="{07DD3AE8-4B5D-4FAB-9943-A2B54C1E2150}"/>
              </a:ext>
            </a:extLst>
          </p:cNvPr>
          <p:cNvSpPr>
            <a:spLocks noGrp="1"/>
          </p:cNvSpPr>
          <p:nvPr/>
        </p:nvSpPr>
        <p:spPr>
          <a:xfrm>
            <a:off x="6324600" y="28098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calendrier fixe les échéances de remboursement.</a:t>
            </a:r>
          </a:p>
        </p:txBody>
      </p:sp>
      <p:sp>
        <p:nvSpPr>
          <p:cNvPr id="8" name="Rectangle 7">
            <a:extLst>
              <a:ext uri="{FF2B5EF4-FFF2-40B4-BE49-F238E27FC236}">
                <a16:creationId xmlns:a16="http://schemas.microsoft.com/office/drawing/2014/main" id="{D91A52DA-3306-4ED0-992F-A3850358F671}"/>
              </a:ext>
            </a:extLst>
          </p:cNvPr>
          <p:cNvSpPr>
            <a:spLocks noGrp="1"/>
          </p:cNvSpPr>
          <p:nvPr/>
        </p:nvSpPr>
        <p:spPr>
          <a:xfrm>
            <a:off x="609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coût</a:t>
            </a:r>
          </a:p>
        </p:txBody>
      </p:sp>
      <p:sp>
        <p:nvSpPr>
          <p:cNvPr id="9" name="Rectangle 8">
            <a:extLst>
              <a:ext uri="{FF2B5EF4-FFF2-40B4-BE49-F238E27FC236}">
                <a16:creationId xmlns:a16="http://schemas.microsoft.com/office/drawing/2014/main" id="{93F183E7-3123-4C81-A122-F1A2A585444A}"/>
              </a:ext>
            </a:extLst>
          </p:cNvPr>
          <p:cNvSpPr>
            <a:spLocks noGrp="1"/>
          </p:cNvSpPr>
          <p:nvPr/>
        </p:nvSpPr>
        <p:spPr>
          <a:xfrm>
            <a:off x="609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Les intérêts rémunèrent le prêt. Des frais peuvent s’ajouter.</a:t>
            </a:r>
          </a:p>
        </p:txBody>
      </p:sp>
      <p:sp>
        <p:nvSpPr>
          <p:cNvPr id="10" name="Rectangle 9">
            <a:extLst>
              <a:ext uri="{FF2B5EF4-FFF2-40B4-BE49-F238E27FC236}">
                <a16:creationId xmlns:a16="http://schemas.microsoft.com/office/drawing/2014/main" id="{326FF2A2-671B-45B7-B6DF-1CA33BFE66C4}"/>
              </a:ext>
            </a:extLst>
          </p:cNvPr>
          <p:cNvSpPr>
            <a:spLocks noGrp="1"/>
          </p:cNvSpPr>
          <p:nvPr/>
        </p:nvSpPr>
        <p:spPr>
          <a:xfrm>
            <a:off x="6324600" y="3876675"/>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risque</a:t>
            </a:r>
          </a:p>
        </p:txBody>
      </p:sp>
      <p:sp>
        <p:nvSpPr>
          <p:cNvPr id="11" name="Rectangle 10">
            <a:extLst>
              <a:ext uri="{FF2B5EF4-FFF2-40B4-BE49-F238E27FC236}">
                <a16:creationId xmlns:a16="http://schemas.microsoft.com/office/drawing/2014/main" id="{3FB49FE6-23E0-4FC3-86BF-E599463117FA}"/>
              </a:ext>
            </a:extLst>
          </p:cNvPr>
          <p:cNvSpPr>
            <a:spLocks noGrp="1"/>
          </p:cNvSpPr>
          <p:nvPr/>
        </p:nvSpPr>
        <p:spPr>
          <a:xfrm>
            <a:off x="6324600" y="4448175"/>
            <a:ext cx="5143500" cy="95250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La banque évalue la capacité de remboursement et les garanties.</a:t>
            </a:r>
          </a:p>
        </p:txBody>
      </p:sp>
      <p:sp>
        <p:nvSpPr>
          <p:cNvPr id="14" name="Rectangle 13">
            <a:extLst>
              <a:ext uri="{FF2B5EF4-FFF2-40B4-BE49-F238E27FC236}">
                <a16:creationId xmlns:a16="http://schemas.microsoft.com/office/drawing/2014/main" id="{089458AE-A14D-43C1-9030-8DEEA9459D8F}"/>
              </a:ext>
            </a:extLst>
          </p:cNvPr>
          <p:cNvSpPr>
            <a:spLocks noGrp="1"/>
          </p:cNvSpPr>
          <p:nvPr/>
        </p:nvSpPr>
        <p:spPr>
          <a:xfrm>
            <a:off x="609600" y="5619750"/>
            <a:ext cx="10972800" cy="790575"/>
          </a:xfrm>
          <a:prstGeom prst="rect">
            <a:avLst/>
          </a:prstGeom>
          <a:solidFill>
            <a:srgbClr val="142D39"/>
          </a:solidFill>
          <a:ln w="0">
            <a:noFill/>
          </a:ln>
        </p:spPr>
      </p:sp>
      <p:sp>
        <p:nvSpPr>
          <p:cNvPr id="15" name="Rectangle 14">
            <a:extLst>
              <a:ext uri="{FF2B5EF4-FFF2-40B4-BE49-F238E27FC236}">
                <a16:creationId xmlns:a16="http://schemas.microsoft.com/office/drawing/2014/main" id="{8B994BF5-FDB4-4FB2-BD66-171FCFF6CB86}"/>
              </a:ext>
            </a:extLst>
          </p:cNvPr>
          <p:cNvSpPr>
            <a:spLocks noGrp="1"/>
          </p:cNvSpPr>
          <p:nvPr/>
        </p:nvSpPr>
        <p:spPr>
          <a:xfrm>
            <a:off x="609600" y="1809750"/>
            <a:ext cx="857250" cy="47625"/>
          </a:xfrm>
          <a:prstGeom prst="rect">
            <a:avLst/>
          </a:prstGeom>
          <a:solidFill>
            <a:srgbClr val="BE603E"/>
          </a:solidFill>
          <a:ln w="0">
            <a:noFill/>
          </a:ln>
        </p:spPr>
      </p:sp>
      <p:sp>
        <p:nvSpPr>
          <p:cNvPr id="16" name="Rectangle 15">
            <a:extLst>
              <a:ext uri="{FF2B5EF4-FFF2-40B4-BE49-F238E27FC236}">
                <a16:creationId xmlns:a16="http://schemas.microsoft.com/office/drawing/2014/main" id="{3634F357-104D-4F0A-BC36-121BEF2A26E7}"/>
              </a:ext>
            </a:extLst>
          </p:cNvPr>
          <p:cNvSpPr>
            <a:spLocks noGrp="1"/>
          </p:cNvSpPr>
          <p:nvPr/>
        </p:nvSpPr>
        <p:spPr>
          <a:xfrm>
            <a:off x="6000750" y="2295525"/>
            <a:ext cx="9525" cy="2857500"/>
          </a:xfrm>
          <a:prstGeom prst="rect">
            <a:avLst/>
          </a:prstGeom>
          <a:solidFill>
            <a:srgbClr val="D6D4C9"/>
          </a:solidFill>
          <a:ln w="0">
            <a:noFill/>
          </a:ln>
        </p:spPr>
      </p:sp>
      <p:sp>
        <p:nvSpPr>
          <p:cNvPr id="17" name="Rectangle 16">
            <a:extLst>
              <a:ext uri="{FF2B5EF4-FFF2-40B4-BE49-F238E27FC236}">
                <a16:creationId xmlns:a16="http://schemas.microsoft.com/office/drawing/2014/main" id="{3D9E0BDF-A249-49EE-8945-8F40CC7BD062}"/>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Emprunter engage des paiements futurs, même si les ventes déçoivent.</a:t>
            </a:r>
          </a:p>
        </p:txBody>
      </p:sp>
    </p:spTree>
    <p:extLst>
      <p:ext uri="{BB962C8B-B14F-4D97-AF65-F5344CB8AC3E}">
        <p14:creationId xmlns:p14="http://schemas.microsoft.com/office/powerpoint/2010/main" val="10174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07</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Un atelier finance son équipement</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projet fictif</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Équipement : 30 000 €</a:t>
            </a:r>
          </a:p>
          <a:p>
            <a:pPr>
              <a:buNone/>
              <a:defRPr sz="2250" b="0">
                <a:solidFill>
                  <a:srgbClr val="142D39"/>
                </a:solidFill>
                <a:latin typeface="Arial"/>
                <a:ea typeface="Arial"/>
                <a:cs typeface="Arial"/>
              </a:defRPr>
            </a:pPr>
            <a:r>
              <a:rPr sz="2250" b="0">
                <a:solidFill>
                  <a:srgbClr val="142D39"/>
                </a:solidFill>
                <a:latin typeface="Arial"/>
                <a:ea typeface="Arial"/>
                <a:cs typeface="Arial"/>
              </a:rPr>
              <a:t>Ressources internes : 10 000 €</a:t>
            </a:r>
          </a:p>
          <a:p>
            <a:pPr>
              <a:buNone/>
              <a:defRPr sz="2250" b="0">
                <a:solidFill>
                  <a:srgbClr val="142D39"/>
                </a:solidFill>
                <a:latin typeface="Arial"/>
                <a:ea typeface="Arial"/>
                <a:cs typeface="Arial"/>
              </a:defRPr>
            </a:pPr>
            <a:r>
              <a:rPr sz="2250" b="0">
                <a:solidFill>
                  <a:srgbClr val="142D39"/>
                </a:solidFill>
                <a:latin typeface="Arial"/>
                <a:ea typeface="Arial"/>
                <a:cs typeface="Arial"/>
              </a:rPr>
              <a:t>Crédit demandé : 20 000 €</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Le coût sur un an</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À 5 % : 1 000 € d’intérêts.</a:t>
            </a:r>
          </a:p>
          <a:p>
            <a:pPr>
              <a:buNone/>
              <a:defRPr sz="2250" b="0">
                <a:solidFill>
                  <a:srgbClr val="142D39"/>
                </a:solidFill>
                <a:latin typeface="Arial"/>
                <a:ea typeface="Arial"/>
                <a:cs typeface="Arial"/>
              </a:defRPr>
            </a:pPr>
            <a:r>
              <a:rPr sz="2250" b="0">
                <a:solidFill>
                  <a:srgbClr val="142D39"/>
                </a:solidFill>
                <a:latin typeface="Arial"/>
                <a:ea typeface="Arial"/>
                <a:cs typeface="Arial"/>
              </a:rPr>
              <a:t>Capital dû en fin d’année : 20 000 €.</a:t>
            </a:r>
          </a:p>
          <a:p>
            <a:pPr>
              <a:buNone/>
              <a:defRPr sz="2250" b="0">
                <a:solidFill>
                  <a:srgbClr val="142D39"/>
                </a:solidFill>
                <a:latin typeface="Arial"/>
                <a:ea typeface="Arial"/>
                <a:cs typeface="Arial"/>
              </a:defRPr>
            </a:pPr>
            <a:r>
              <a:rPr sz="2250" b="0">
                <a:solidFill>
                  <a:srgbClr val="142D39"/>
                </a:solidFill>
                <a:latin typeface="Arial"/>
                <a:ea typeface="Arial"/>
                <a:cs typeface="Arial"/>
              </a:rPr>
              <a:t>Total : 21 000 €, hors frais.</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185AE2F4-3C06-44DB-8B09-5FDB497FED66}"/>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Les 20 000 € empruntés constituent une dette, pas une recette de vente.</a:t>
            </a:r>
          </a:p>
        </p:txBody>
      </p:sp>
    </p:spTree>
    <p:extLst>
      <p:ext uri="{BB962C8B-B14F-4D97-AF65-F5344CB8AC3E}">
        <p14:creationId xmlns:p14="http://schemas.microsoft.com/office/powerpoint/2010/main" val="1424326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B"/>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2BC017-CDEC-4F34-AD9B-DC6293D58011}"/>
              </a:ext>
            </a:extLst>
          </p:cNvPr>
          <p:cNvSpPr>
            <a:spLocks noGrp="1"/>
          </p:cNvSpPr>
          <p:nvPr/>
        </p:nvSpPr>
        <p:spPr>
          <a:xfrm>
            <a:off x="609600" y="323850"/>
            <a:ext cx="6667500" cy="285750"/>
          </a:xfrm>
          <a:prstGeom prst="rect">
            <a:avLst/>
          </a:prstGeom>
          <a:noFill/>
          <a:ln w="0">
            <a:noFill/>
          </a:ln>
        </p:spPr>
        <p:txBody>
          <a:bodyPr lIns="0" tIns="0" rIns="0" bIns="0" anchor="t"/>
          <a:lstStyle/>
          <a:p>
            <a:pPr>
              <a:buNone/>
              <a:defRPr sz="1350" b="1">
                <a:solidFill>
                  <a:srgbClr val="167C80"/>
                </a:solidFill>
                <a:latin typeface="Arial"/>
                <a:ea typeface="Arial"/>
                <a:cs typeface="Arial"/>
              </a:defRPr>
            </a:pPr>
            <a:r>
              <a:rPr sz="1350" b="1">
                <a:solidFill>
                  <a:srgbClr val="167C80"/>
                </a:solidFill>
                <a:latin typeface="Arial"/>
                <a:ea typeface="Arial"/>
                <a:cs typeface="Arial"/>
              </a:rPr>
              <a:t>DNMADE 1  /  ÉCONOMIE</a:t>
            </a:r>
          </a:p>
        </p:txBody>
      </p:sp>
      <p:sp>
        <p:nvSpPr>
          <p:cNvPr id="2" name="Rectangle 1">
            <a:extLst>
              <a:ext uri="{FF2B5EF4-FFF2-40B4-BE49-F238E27FC236}">
                <a16:creationId xmlns:a16="http://schemas.microsoft.com/office/drawing/2014/main" id="{9E8281BD-664A-4189-99F1-89BD13ABBB58}"/>
              </a:ext>
            </a:extLst>
          </p:cNvPr>
          <p:cNvSpPr>
            <a:spLocks noGrp="1"/>
          </p:cNvSpPr>
          <p:nvPr/>
        </p:nvSpPr>
        <p:spPr>
          <a:xfrm>
            <a:off x="11049000" y="6534150"/>
            <a:ext cx="533400" cy="238125"/>
          </a:xfrm>
          <a:prstGeom prst="rect">
            <a:avLst/>
          </a:prstGeom>
          <a:noFill/>
          <a:ln w="0">
            <a:noFill/>
          </a:ln>
        </p:spPr>
        <p:txBody>
          <a:bodyPr lIns="0" tIns="0" rIns="0" bIns="0" anchor="t"/>
          <a:lstStyle/>
          <a:p>
            <a:pPr>
              <a:buNone/>
              <a:defRPr sz="1350" b="0">
                <a:solidFill>
                  <a:srgbClr val="167C80"/>
                </a:solidFill>
                <a:latin typeface="Arial"/>
                <a:ea typeface="Arial"/>
                <a:cs typeface="Arial"/>
              </a:defRPr>
            </a:pPr>
            <a:r>
              <a:rPr sz="1350" b="0">
                <a:solidFill>
                  <a:srgbClr val="167C80"/>
                </a:solidFill>
                <a:latin typeface="Arial"/>
                <a:ea typeface="Arial"/>
                <a:cs typeface="Arial"/>
              </a:rPr>
              <a:t>08</a:t>
            </a:r>
          </a:p>
        </p:txBody>
      </p:sp>
      <p:sp>
        <p:nvSpPr>
          <p:cNvPr id="3" name="Rectangle 2">
            <a:extLst>
              <a:ext uri="{FF2B5EF4-FFF2-40B4-BE49-F238E27FC236}">
                <a16:creationId xmlns:a16="http://schemas.microsoft.com/office/drawing/2014/main" id="{8A00F096-B7E2-4FCB-B94D-A62F7B8BFD5E}"/>
              </a:ext>
            </a:extLst>
          </p:cNvPr>
          <p:cNvSpPr>
            <a:spLocks noGrp="1"/>
          </p:cNvSpPr>
          <p:nvPr/>
        </p:nvSpPr>
        <p:spPr>
          <a:xfrm>
            <a:off x="609600" y="962025"/>
            <a:ext cx="10972800" cy="952500"/>
          </a:xfrm>
          <a:prstGeom prst="rect">
            <a:avLst/>
          </a:prstGeom>
          <a:noFill/>
          <a:ln w="0">
            <a:noFill/>
          </a:ln>
        </p:spPr>
        <p:txBody>
          <a:bodyPr lIns="0" tIns="0" rIns="0" bIns="0" anchor="t"/>
          <a:lstStyle/>
          <a:p>
            <a:pPr>
              <a:buNone/>
              <a:defRPr sz="3450" b="1">
                <a:solidFill>
                  <a:srgbClr val="142D39"/>
                </a:solidFill>
                <a:latin typeface="Arial"/>
                <a:ea typeface="Arial"/>
                <a:cs typeface="Arial"/>
              </a:defRPr>
            </a:pPr>
            <a:r>
              <a:rPr sz="3450" b="1">
                <a:solidFill>
                  <a:srgbClr val="142D39"/>
                </a:solidFill>
                <a:latin typeface="Arial"/>
                <a:ea typeface="Arial"/>
                <a:cs typeface="Arial"/>
              </a:rPr>
              <a:t>Le crédit bancaire peut créer de la monnaie</a:t>
            </a:r>
          </a:p>
        </p:txBody>
      </p:sp>
      <p:sp>
        <p:nvSpPr>
          <p:cNvPr id="4" name="Rectangle 3">
            <a:extLst>
              <a:ext uri="{FF2B5EF4-FFF2-40B4-BE49-F238E27FC236}">
                <a16:creationId xmlns:a16="http://schemas.microsoft.com/office/drawing/2014/main" id="{7733AA2B-5A0D-4B9C-9AC0-72D26B7E5E3A}"/>
              </a:ext>
            </a:extLst>
          </p:cNvPr>
          <p:cNvSpPr>
            <a:spLocks noGrp="1"/>
          </p:cNvSpPr>
          <p:nvPr/>
        </p:nvSpPr>
        <p:spPr>
          <a:xfrm>
            <a:off x="609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Lors de l’octroi</a:t>
            </a:r>
          </a:p>
        </p:txBody>
      </p:sp>
      <p:sp>
        <p:nvSpPr>
          <p:cNvPr id="5" name="Rectangle 4">
            <a:extLst>
              <a:ext uri="{FF2B5EF4-FFF2-40B4-BE49-F238E27FC236}">
                <a16:creationId xmlns:a16="http://schemas.microsoft.com/office/drawing/2014/main" id="{B61F4291-7C87-4E86-A8D2-03E468099653}"/>
              </a:ext>
            </a:extLst>
          </p:cNvPr>
          <p:cNvSpPr>
            <a:spLocks noGrp="1"/>
          </p:cNvSpPr>
          <p:nvPr/>
        </p:nvSpPr>
        <p:spPr>
          <a:xfrm>
            <a:off x="609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La banque inscrit un prêt à son actif et un dépôt au compte du client.</a:t>
            </a:r>
          </a:p>
        </p:txBody>
      </p:sp>
      <p:sp>
        <p:nvSpPr>
          <p:cNvPr id="6" name="Rectangle 5">
            <a:extLst>
              <a:ext uri="{FF2B5EF4-FFF2-40B4-BE49-F238E27FC236}">
                <a16:creationId xmlns:a16="http://schemas.microsoft.com/office/drawing/2014/main" id="{4386225F-23D2-479B-B04F-4026403969A0}"/>
              </a:ext>
            </a:extLst>
          </p:cNvPr>
          <p:cNvSpPr>
            <a:spLocks noGrp="1"/>
          </p:cNvSpPr>
          <p:nvPr/>
        </p:nvSpPr>
        <p:spPr>
          <a:xfrm>
            <a:off x="6324600" y="2343150"/>
            <a:ext cx="5238750" cy="476250"/>
          </a:xfrm>
          <a:prstGeom prst="rect">
            <a:avLst/>
          </a:prstGeom>
          <a:noFill/>
          <a:ln w="0">
            <a:noFill/>
          </a:ln>
        </p:spPr>
        <p:txBody>
          <a:bodyPr lIns="0" tIns="0" rIns="0" bIns="0" anchor="t"/>
          <a:lstStyle/>
          <a:p>
            <a:pPr>
              <a:buNone/>
              <a:defRPr sz="2400" b="1">
                <a:solidFill>
                  <a:srgbClr val="167C80"/>
                </a:solidFill>
                <a:latin typeface="Arial"/>
                <a:ea typeface="Arial"/>
                <a:cs typeface="Arial"/>
              </a:defRPr>
            </a:pPr>
            <a:r>
              <a:rPr sz="2400" b="1">
                <a:solidFill>
                  <a:srgbClr val="167C80"/>
                </a:solidFill>
                <a:latin typeface="Arial"/>
                <a:ea typeface="Arial"/>
                <a:cs typeface="Arial"/>
              </a:rPr>
              <a:t>Lors du remboursement</a:t>
            </a:r>
          </a:p>
        </p:txBody>
      </p:sp>
      <p:sp>
        <p:nvSpPr>
          <p:cNvPr id="7" name="Rectangle 6">
            <a:extLst>
              <a:ext uri="{FF2B5EF4-FFF2-40B4-BE49-F238E27FC236}">
                <a16:creationId xmlns:a16="http://schemas.microsoft.com/office/drawing/2014/main" id="{3B037753-0B47-40FE-A50D-8BF4EAB31C8F}"/>
              </a:ext>
            </a:extLst>
          </p:cNvPr>
          <p:cNvSpPr>
            <a:spLocks noGrp="1"/>
          </p:cNvSpPr>
          <p:nvPr/>
        </p:nvSpPr>
        <p:spPr>
          <a:xfrm>
            <a:off x="6324600" y="2914650"/>
            <a:ext cx="5143500" cy="2190750"/>
          </a:xfrm>
          <a:prstGeom prst="rect">
            <a:avLst/>
          </a:prstGeom>
          <a:noFill/>
          <a:ln w="0">
            <a:noFill/>
          </a:ln>
        </p:spPr>
        <p:txBody>
          <a:bodyPr lIns="0" tIns="0" rIns="0" bIns="0" anchor="t"/>
          <a:lstStyle/>
          <a:p>
            <a:pPr>
              <a:buNone/>
              <a:defRPr sz="2250" b="0">
                <a:solidFill>
                  <a:srgbClr val="142D39"/>
                </a:solidFill>
                <a:latin typeface="Arial"/>
                <a:ea typeface="Arial"/>
                <a:cs typeface="Arial"/>
              </a:defRPr>
            </a:pPr>
            <a:r>
              <a:rPr sz="2250" b="0">
                <a:solidFill>
                  <a:srgbClr val="142D39"/>
                </a:solidFill>
                <a:latin typeface="Arial"/>
                <a:ea typeface="Arial"/>
                <a:cs typeface="Arial"/>
              </a:rPr>
              <a:t>Le remboursement du capital détruit la monnaie correspondante.</a:t>
            </a:r>
          </a:p>
        </p:txBody>
      </p:sp>
      <p:sp>
        <p:nvSpPr>
          <p:cNvPr id="10" name="Rectangle 9">
            <a:extLst>
              <a:ext uri="{FF2B5EF4-FFF2-40B4-BE49-F238E27FC236}">
                <a16:creationId xmlns:a16="http://schemas.microsoft.com/office/drawing/2014/main" id="{DBE755DA-01B6-4DA9-BFB2-7CBABF2668F3}"/>
              </a:ext>
            </a:extLst>
          </p:cNvPr>
          <p:cNvSpPr>
            <a:spLocks noGrp="1"/>
          </p:cNvSpPr>
          <p:nvPr/>
        </p:nvSpPr>
        <p:spPr>
          <a:xfrm>
            <a:off x="609600" y="5619750"/>
            <a:ext cx="10972800" cy="790575"/>
          </a:xfrm>
          <a:prstGeom prst="rect">
            <a:avLst/>
          </a:prstGeom>
          <a:solidFill>
            <a:srgbClr val="142D39"/>
          </a:solidFill>
          <a:ln w="0">
            <a:noFill/>
          </a:ln>
        </p:spPr>
      </p:sp>
      <p:sp>
        <p:nvSpPr>
          <p:cNvPr id="11" name="Rectangle 10">
            <a:extLst>
              <a:ext uri="{FF2B5EF4-FFF2-40B4-BE49-F238E27FC236}">
                <a16:creationId xmlns:a16="http://schemas.microsoft.com/office/drawing/2014/main" id="{EBD23499-2664-4511-9DA5-41D265A03E45}"/>
              </a:ext>
            </a:extLst>
          </p:cNvPr>
          <p:cNvSpPr>
            <a:spLocks noGrp="1"/>
          </p:cNvSpPr>
          <p:nvPr/>
        </p:nvSpPr>
        <p:spPr>
          <a:xfrm>
            <a:off x="609600" y="1809750"/>
            <a:ext cx="857250" cy="47625"/>
          </a:xfrm>
          <a:prstGeom prst="rect">
            <a:avLst/>
          </a:prstGeom>
          <a:solidFill>
            <a:srgbClr val="BE603E"/>
          </a:solidFill>
          <a:ln w="0">
            <a:noFill/>
          </a:ln>
        </p:spPr>
      </p:sp>
      <p:sp>
        <p:nvSpPr>
          <p:cNvPr id="12" name="Rectangle 11">
            <a:extLst>
              <a:ext uri="{FF2B5EF4-FFF2-40B4-BE49-F238E27FC236}">
                <a16:creationId xmlns:a16="http://schemas.microsoft.com/office/drawing/2014/main" id="{65421CE7-E147-494F-9B37-30DD0588E870}"/>
              </a:ext>
            </a:extLst>
          </p:cNvPr>
          <p:cNvSpPr>
            <a:spLocks noGrp="1"/>
          </p:cNvSpPr>
          <p:nvPr/>
        </p:nvSpPr>
        <p:spPr>
          <a:xfrm>
            <a:off x="6000750" y="2295525"/>
            <a:ext cx="9525" cy="2857500"/>
          </a:xfrm>
          <a:prstGeom prst="rect">
            <a:avLst/>
          </a:prstGeom>
          <a:solidFill>
            <a:srgbClr val="D6D4C9"/>
          </a:solidFill>
          <a:ln w="0">
            <a:noFill/>
          </a:ln>
        </p:spPr>
      </p:sp>
      <p:sp>
        <p:nvSpPr>
          <p:cNvPr id="13" name="Rectangle 12">
            <a:extLst>
              <a:ext uri="{FF2B5EF4-FFF2-40B4-BE49-F238E27FC236}">
                <a16:creationId xmlns:a16="http://schemas.microsoft.com/office/drawing/2014/main" id="{CBE903FA-C8D7-4EB0-8976-38666AA1E3A4}"/>
              </a:ext>
            </a:extLst>
          </p:cNvPr>
          <p:cNvSpPr>
            <a:spLocks noGrp="1"/>
          </p:cNvSpPr>
          <p:nvPr/>
        </p:nvSpPr>
        <p:spPr>
          <a:xfrm>
            <a:off x="809625" y="5743575"/>
            <a:ext cx="10572750" cy="561975"/>
          </a:xfrm>
          <a:prstGeom prst="rect">
            <a:avLst/>
          </a:prstGeom>
          <a:noFill/>
          <a:ln w="0">
            <a:noFill/>
          </a:ln>
        </p:spPr>
        <p:txBody>
          <a:bodyPr lIns="0" tIns="0" rIns="0" bIns="0" anchor="ctr"/>
          <a:lstStyle/>
          <a:p>
            <a:pPr>
              <a:defRPr sz="2025" b="1">
                <a:solidFill>
                  <a:srgbClr val="F7F3EB"/>
                </a:solidFill>
                <a:latin typeface="Arial"/>
                <a:ea typeface="Arial"/>
                <a:cs typeface="Arial"/>
              </a:defRPr>
            </a:pPr>
            <a:r>
              <a:rPr sz="2025" b="1">
                <a:solidFill>
                  <a:srgbClr val="F7F3EB"/>
                </a:solidFill>
                <a:latin typeface="Arial"/>
                <a:ea typeface="Arial"/>
                <a:cs typeface="Arial"/>
              </a:rPr>
              <a:t>Les crédits font les dépôts, mais les banques ne peuvent pas prêter sans limite.</a:t>
            </a:r>
          </a:p>
        </p:txBody>
      </p:sp>
    </p:spTree>
    <p:extLst>
      <p:ext uri="{BB962C8B-B14F-4D97-AF65-F5344CB8AC3E}">
        <p14:creationId xmlns:p14="http://schemas.microsoft.com/office/powerpoint/2010/main" val="142432683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2305</Words>
  <Application>Microsoft Macintosh PowerPoint</Application>
  <DocSecurity>0</DocSecurity>
  <PresentationFormat>Grand écran</PresentationFormat>
  <Paragraphs>158</Paragraphs>
  <Slides>8</Slides>
  <Notes>8</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8</vt:i4>
      </vt:variant>
    </vt:vector>
  </HeadingPairs>
  <TitlesOfParts>
    <vt:vector size="11" baseType="lpstr">
      <vt:lpstr>Arial</vt:lpstr>
      <vt:lpstr>Calibri</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cp:lastModifiedBy>
  <cp:revision>1</cp:revision>
  <dcterms:created xsi:type="dcterms:W3CDTF">2026-09-21T18:32:33Z</dcterms:created>
  <dcterms:modified xsi:type="dcterms:W3CDTF">2026-09-22T07:29:30Z</dcterms:modified>
</cp:coreProperties>
</file>