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d933e8fcd4440a2" /><Relationship Type="http://schemas.openxmlformats.org/officeDocument/2006/relationships/extended-properties" Target="/docProps/app.xml" Id="R63f1b3aea0ad4bff" /><Relationship Type="http://schemas.openxmlformats.org/officeDocument/2006/relationships/officeDocument" Target="/ppt/presentation.xml" Id="R7964daeb3f5846f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7574139895f4e24"/>
  </p:sldMasterIdLst>
  <p:notesMasterIdLst>
    <p:notesMasterId xmlns:r="http://schemas.openxmlformats.org/officeDocument/2006/relationships" r:id="Rd4b1bf4308cb4b2a"/>
  </p:notesMasterIdLst>
  <p:sldIdLst>
    <p:sldId xmlns:r="http://schemas.openxmlformats.org/officeDocument/2006/relationships" id="256" r:id="Rc962333beecc4869"/>
    <p:sldId xmlns:r="http://schemas.openxmlformats.org/officeDocument/2006/relationships" id="257" r:id="Rdda5256b0b21426e"/>
    <p:sldId xmlns:r="http://schemas.openxmlformats.org/officeDocument/2006/relationships" id="258" r:id="Rb59f576589da4d5b"/>
    <p:sldId xmlns:r="http://schemas.openxmlformats.org/officeDocument/2006/relationships" id="259" r:id="R91fe555f3864459d"/>
    <p:sldId xmlns:r="http://schemas.openxmlformats.org/officeDocument/2006/relationships" id="260" r:id="Rf8a28523ffee438f"/>
    <p:sldId xmlns:r="http://schemas.openxmlformats.org/officeDocument/2006/relationships" id="261" r:id="Rf874ad99bf7046fb"/>
    <p:sldId xmlns:r="http://schemas.openxmlformats.org/officeDocument/2006/relationships" id="262" r:id="R23319e4887d0411a"/>
    <p:sldId xmlns:r="http://schemas.openxmlformats.org/officeDocument/2006/relationships" id="263" r:id="R2cd36ed8268145f5"/>
    <p:sldId xmlns:r="http://schemas.openxmlformats.org/officeDocument/2006/relationships" id="264" r:id="R2ade0a1ccd004ae8"/>
    <p:sldId xmlns:r="http://schemas.openxmlformats.org/officeDocument/2006/relationships" id="265" r:id="Rc6b586bc9c154f38"/>
    <p:sldId xmlns:r="http://schemas.openxmlformats.org/officeDocument/2006/relationships" id="266" r:id="R476e821df1d449eb"/>
    <p:sldId xmlns:r="http://schemas.openxmlformats.org/officeDocument/2006/relationships" id="267" r:id="Rcdcc0d6a3e6742e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19e9d118d444d09" /><Relationship Type="http://schemas.openxmlformats.org/officeDocument/2006/relationships/slideMaster" Target="/ppt/slideMasters/slideMaster1.xml" Id="R27574139895f4e24" /><Relationship Type="http://schemas.openxmlformats.org/officeDocument/2006/relationships/notesMaster" Target="/ppt/notesMasters/notesMaster1.xml" Id="Rd4b1bf4308cb4b2a" /><Relationship Type="http://schemas.openxmlformats.org/officeDocument/2006/relationships/presProps" Target="/ppt/presProps.xml" Id="R139e150862784647" /><Relationship Type="http://schemas.openxmlformats.org/officeDocument/2006/relationships/viewProps" Target="/ppt/viewProps.xml" Id="R91f18dd8ffdc4bcc" /><Relationship Type="http://schemas.openxmlformats.org/officeDocument/2006/relationships/tableStyles" Target="/ppt/tableStyles.xml" Id="Rf21b409007454910" /><Relationship Type="http://schemas.openxmlformats.org/officeDocument/2006/relationships/slide" Target="/ppt/slides/slide1.xml" Id="Rc962333beecc4869" /><Relationship Type="http://schemas.openxmlformats.org/officeDocument/2006/relationships/slide" Target="/ppt/slides/slide2.xml" Id="Rdda5256b0b21426e" /><Relationship Type="http://schemas.openxmlformats.org/officeDocument/2006/relationships/slide" Target="/ppt/slides/slide3.xml" Id="Rb59f576589da4d5b" /><Relationship Type="http://schemas.openxmlformats.org/officeDocument/2006/relationships/slide" Target="/ppt/slides/slide4.xml" Id="R91fe555f3864459d" /><Relationship Type="http://schemas.openxmlformats.org/officeDocument/2006/relationships/slide" Target="/ppt/slides/slide5.xml" Id="Rf8a28523ffee438f" /><Relationship Type="http://schemas.openxmlformats.org/officeDocument/2006/relationships/slide" Target="/ppt/slides/slide6.xml" Id="Rf874ad99bf7046fb" /><Relationship Type="http://schemas.openxmlformats.org/officeDocument/2006/relationships/slide" Target="/ppt/slides/slide7.xml" Id="R23319e4887d0411a" /><Relationship Type="http://schemas.openxmlformats.org/officeDocument/2006/relationships/slide" Target="/ppt/slides/slide8.xml" Id="R2cd36ed8268145f5" /><Relationship Type="http://schemas.openxmlformats.org/officeDocument/2006/relationships/slide" Target="/ppt/slides/slide9.xml" Id="R2ade0a1ccd004ae8" /><Relationship Type="http://schemas.openxmlformats.org/officeDocument/2006/relationships/slide" Target="/ppt/slides/slide10.xml" Id="Rc6b586bc9c154f38" /><Relationship Type="http://schemas.openxmlformats.org/officeDocument/2006/relationships/slide" Target="/ppt/slides/slide11.xml" Id="R476e821df1d449eb" /><Relationship Type="http://schemas.openxmlformats.org/officeDocument/2006/relationships/slide" Target="/ppt/slides/slide12.xml" Id="Rcdcc0d6a3e6742e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85e59c38342428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5c5d477a61f4008" /><Relationship Type="http://schemas.openxmlformats.org/officeDocument/2006/relationships/notesMaster" Target="/ppt/notesMasters/notesMaster1.xml" Id="R1ff4a78ea1304db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d48351c79dd4e8f" /><Relationship Type="http://schemas.openxmlformats.org/officeDocument/2006/relationships/notesMaster" Target="/ppt/notesMasters/notesMaster1.xml" Id="Rebc1cd2f8521406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5375f8ad8954ef2" /><Relationship Type="http://schemas.openxmlformats.org/officeDocument/2006/relationships/notesMaster" Target="/ppt/notesMasters/notesMaster1.xml" Id="R62c6a42e6e9144b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ba5a166c7b843b8" /><Relationship Type="http://schemas.openxmlformats.org/officeDocument/2006/relationships/notesMaster" Target="/ppt/notesMasters/notesMaster1.xml" Id="Rf40c6cb400cb444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ce5e561c79c435d" /><Relationship Type="http://schemas.openxmlformats.org/officeDocument/2006/relationships/notesMaster" Target="/ppt/notesMasters/notesMaster1.xml" Id="R7adad3a83a3c44d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b5d49270ba5444a" /><Relationship Type="http://schemas.openxmlformats.org/officeDocument/2006/relationships/notesMaster" Target="/ppt/notesMasters/notesMaster1.xml" Id="Rb22e60b324ae4be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229c06b45524ce5" /><Relationship Type="http://schemas.openxmlformats.org/officeDocument/2006/relationships/notesMaster" Target="/ppt/notesMasters/notesMaster1.xml" Id="Ra093c9d74363493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6856187119a4355" /><Relationship Type="http://schemas.openxmlformats.org/officeDocument/2006/relationships/notesMaster" Target="/ppt/notesMasters/notesMaster1.xml" Id="R8d235aadaeec439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b467a97a3b14ddf" /><Relationship Type="http://schemas.openxmlformats.org/officeDocument/2006/relationships/notesMaster" Target="/ppt/notesMasters/notesMaster1.xml" Id="R563eddcc480143f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d0ae47cf322438a" /><Relationship Type="http://schemas.openxmlformats.org/officeDocument/2006/relationships/notesMaster" Target="/ppt/notesMasters/notesMaster1.xml" Id="R07c4e7c89864422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dbbf48489dc4e0e" /><Relationship Type="http://schemas.openxmlformats.org/officeDocument/2006/relationships/notesMaster" Target="/ppt/notesMasters/notesMaster1.xml" Id="Ra5f79fbb41f6425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42e3265fa034efd" /><Relationship Type="http://schemas.openxmlformats.org/officeDocument/2006/relationships/notesMaster" Target="/ppt/notesMasters/notesMaster1.xml" Id="Re802e597c3f34e7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 pédagogique fictif.</a:t>
            </a:r>
          </a:p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https://www.legifrance.gouv.fr/codes/article_lc/LEGIARTI000006278868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https://www.vie-publique.fr/fiches/23876-quest-ce-que-le-droit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https://www.vie-publique.fr/fiches/23876-quest-ce-que-le-droit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https://www.vie-publique.fr/dossier/274624-les-sources-du-droit-droit-et-grands-enjeux-du-monde-contemporain</a:t>
            </a:r>
          </a:p>
          <a:p xmlns:a="http://schemas.openxmlformats.org/drawingml/2006/main">
            <a:r>
              <a:t>- https://www.legifrance.gouv.fr/codes/article_lc/LEGIARTI000032040777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https://entreprendre.service-public.fr/vosdroits/F35972</a:t>
            </a:r>
          </a:p>
          <a:p xmlns:a="http://schemas.openxmlformats.org/drawingml/2006/main">
            <a:r>
              <a:t>- https://www.legifrance.gouv.fr/codes/article_lc/LEGIARTI000006278868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https://www.legifrance.gouv.fr/codes/article_lc/LEGIARTI000032041571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 pédagogique fictif ; synthèse des notions du cours.</a:t>
            </a:r>
          </a:p>
          <a:p xmlns:a="http://schemas.openxmlformats.org/drawingml/2006/main"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https://www.legifrance.gouv.fr/codes/article_lc/LEGIARTI000032040777</a:t>
            </a:r>
          </a:p>
          <a:p xmlns:a="http://schemas.openxmlformats.org/drawingml/2006/main">
            <a:r>
              <a:t>- https://www.legifrance.gouv.fr/codes/article_lc/LEGIARTI000032041571</a:t>
            </a:r>
          </a:p>
          <a:p xmlns:a="http://schemas.openxmlformats.org/drawingml/2006/main">
            <a:r>
              <a:t>- https://www.legifrance.gouv.fr/codes/article_lc/LEGIARTI000006278868</a:t>
            </a:r>
          </a:p>
          <a:p xmlns:a="http://schemas.openxmlformats.org/drawingml/2006/main">
            <a:r>
              <a:t>- https://entreprendre.service-public.fr/vosdroits/F35972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Application pédagogique au cas fictif de la lampe.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https://www.legifrance.gouv.fr/codes/article_lc/LEGIARTI000006278868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La conclusion reste conditionnelle : les plans doivent être originaux et aucune cession de droits ne doit avoir été consentie.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https://www.legifrance.gouv.fr/codes/article_lc/LEGIARTI000006278868</a:t>
            </a:r>
          </a:p>
          <a:p xmlns:a="http://schemas.openxmlformats.org/drawingml/2006/main">
            <a:r>
              <a:t>- https://www.legifrance.gouv.fr/codes/article_lc/LEGIARTI000006278911</a:t>
            </a:r>
          </a:p>
          <a:p xmlns:a="http://schemas.openxmlformats.org/drawingml/2006/main">
            <a:r>
              <a:t>- https://www.legifrance.gouv.fr/codes/article_lc/LEGIARTI000006278958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6131127ab144e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313745841b348f6" /><Relationship Type="http://schemas.openxmlformats.org/officeDocument/2006/relationships/slideLayout" Target="/ppt/slideLayouts/slideLayout1.xml" Id="R60f5d8d7804c478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0f5d8d7804c478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181dc057ae430e" /><Relationship Type="http://schemas.openxmlformats.org/officeDocument/2006/relationships/notesSlide" Target="/ppt/notesSlides/notesSlide1.xml" Id="R74773a1930e545c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b35d99ebf54f7b" /><Relationship Type="http://schemas.openxmlformats.org/officeDocument/2006/relationships/notesSlide" Target="/ppt/notesSlides/notesSlide2.xml" Id="Rfd67802ce6c2470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bd954c14114271" /><Relationship Type="http://schemas.openxmlformats.org/officeDocument/2006/relationships/notesSlide" Target="/ppt/notesSlides/notesSlide3.xml" Id="Rdd91f012f78249d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b0c774d7a1451f" /><Relationship Type="http://schemas.openxmlformats.org/officeDocument/2006/relationships/notesSlide" Target="/ppt/notesSlides/notesSlide4.xml" Id="R53883082d44a449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13c3ecee164c11" /><Relationship Type="http://schemas.openxmlformats.org/officeDocument/2006/relationships/notesSlide" Target="/ppt/notesSlides/notesSlide5.xml" Id="Ra734ae416cce404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8d48f364504654" /><Relationship Type="http://schemas.openxmlformats.org/officeDocument/2006/relationships/notesSlide" Target="/ppt/notesSlides/notesSlide6.xml" Id="R048000841a3f4f7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1cf9d7099a42f0" /><Relationship Type="http://schemas.openxmlformats.org/officeDocument/2006/relationships/notesSlide" Target="/ppt/notesSlides/notesSlide7.xml" Id="R0ddec6074dd34f1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68528faf844794" /><Relationship Type="http://schemas.openxmlformats.org/officeDocument/2006/relationships/notesSlide" Target="/ppt/notesSlides/notesSlide8.xml" Id="R984c679c37bf439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dc50e157ca48eb" /><Relationship Type="http://schemas.openxmlformats.org/officeDocument/2006/relationships/notesSlide" Target="/ppt/notesSlides/notesSlide9.xml" Id="R5b3b093ce770420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c7bdfe808849f7" /><Relationship Type="http://schemas.openxmlformats.org/officeDocument/2006/relationships/notesSlide" Target="/ppt/notesSlides/notesSlide10.xml" Id="Rae2bdebb59dd45a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4233bad28c421e" /><Relationship Type="http://schemas.openxmlformats.org/officeDocument/2006/relationships/notesSlide" Target="/ppt/notesSlides/notesSlide11.xml" Id="Rd9ca2decdd34410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88e430a6ee483f" /><Relationship Type="http://schemas.openxmlformats.org/officeDocument/2006/relationships/notesSlide" Target="/ppt/notesSlides/notesSlide12.xml" Id="R7ffb6b7355ca445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813D5EDF-621F-477F-BED0-D531604BB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38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FCBF394-6144-4BC5-85B1-97CC74CB3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28650"/>
            <a:ext cx="23812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COURS 1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6E1C1589-3A47-4115-8E7F-38C1BBAA4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62100"/>
            <a:ext cx="9144000" cy="1809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Le droit, cadre de
l’activité du designer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7A28D334-1292-4DF4-9B9D-6D3F355F7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10000"/>
            <a:ext cx="4953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91C447AB-1476-4561-8DD1-9CBCA699C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71950"/>
            <a:ext cx="9048750" cy="914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Comprendre à quoi sert le droit, d’où viennent les règles et comment raisonner face à un problème.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82CB243C-ED97-4D45-B682-11BD359B4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0"/>
            <a:ext cx="40005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Semestre 3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5D07A35-F586-4418-B5BB-2BB7DC73E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1DBA5AF6-EC5B-4846-9E82-70E21E52D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66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7523410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468E7AFE-437C-4768-BCAC-93597A245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953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SITUATION DE DÉPART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64D3595-0F6F-405C-BFED-2DAA4EE4B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52450"/>
            <a:ext cx="11391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Une lampe… et déjà plusieurs problèmes de droit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8C531C5A-350E-4332-A49B-721DDEC2E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81125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3FEF151D-2838-451A-9808-D7396DBCE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752600"/>
            <a:ext cx="5095875" cy="4010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2A15597A-419F-4E81-9273-9EE410FF4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4524375" cy="2952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Une jeune designer envoie au restaurant les plans d’une lampe. Aucun document n’est signé. Le restaurant transmet les plans à un autre fabricant, commercialise la lampe sans citer la créatrice, puis un client est blessé par un exemplaire mal fixé.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EFAC576D-87A8-4CAD-8C28-5EFE198E0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4476750" cy="3333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Un seul objet peut relever de plusieurs règles.</a:t>
            </a:r>
          </a:p>
        </p:txBody>
      </p:sp>
      <p:sp>
        <p:nvSpPr>
          <p:cNvPr id="7" name="Ellipse 6">
            <a:extLst xmlns:a="http://schemas.openxmlformats.org/drawingml/2006/main">
              <a:ext uri="{FF2B5EF4-FFF2-40B4-BE49-F238E27FC236}">
                <a16:creationId xmlns:a16="http://schemas.microsoft.com/office/drawing/2014/main" id="{1B8C19BD-23B6-4E07-B170-0C7A19D94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18859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0FD2A645-85B1-4C43-8E03-7798385BB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1952625"/>
            <a:ext cx="4191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1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D95C41A0-20AD-4E17-833C-898947D82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1876425"/>
            <a:ext cx="4762500" cy="523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Qui possède les droits sur les plans ?</a:t>
            </a:r>
          </a:p>
        </p:txBody>
      </p:sp>
      <p:sp>
        <p:nvSpPr>
          <p:cNvPr id="10" name="Ellipse 9">
            <a:extLst xmlns:a="http://schemas.openxmlformats.org/drawingml/2006/main">
              <a:ext uri="{FF2B5EF4-FFF2-40B4-BE49-F238E27FC236}">
                <a16:creationId xmlns:a16="http://schemas.microsoft.com/office/drawing/2014/main" id="{1E74525F-A6D2-4231-8B62-89FB7D3DC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2867025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75716454-88E4-4025-BBE3-978D3A61E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2933700"/>
            <a:ext cx="4191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2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C5EDE704-809B-4E04-9F3C-20B5F4FF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857500"/>
            <a:ext cx="4762500" cy="523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Un échange de mails peut-il engager les parties ?</a:t>
            </a:r>
          </a:p>
        </p:txBody>
      </p:sp>
      <p:sp>
        <p:nvSpPr>
          <p:cNvPr id="13" name="Ellipse 12">
            <a:extLst xmlns:a="http://schemas.openxmlformats.org/drawingml/2006/main">
              <a:ext uri="{FF2B5EF4-FFF2-40B4-BE49-F238E27FC236}">
                <a16:creationId xmlns:a16="http://schemas.microsoft.com/office/drawing/2014/main" id="{FFABC460-AFFB-4723-B5EF-B0258D0B3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38481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BB0A454A-3077-4F9C-B9EF-D08EE1FA0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3914775"/>
            <a:ext cx="4191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3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FC3EC2CD-6378-4FCF-A685-7F1BCAA29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38575"/>
            <a:ext cx="4762500" cy="523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Le restaurant pouvait-il confier les plans à un tiers ?</a:t>
            </a:r>
          </a:p>
        </p:txBody>
      </p:sp>
      <p:sp>
        <p:nvSpPr>
          <p:cNvPr id="16" name="Ellipse 15">
            <a:extLst xmlns:a="http://schemas.openxmlformats.org/drawingml/2006/main">
              <a:ext uri="{FF2B5EF4-FFF2-40B4-BE49-F238E27FC236}">
                <a16:creationId xmlns:a16="http://schemas.microsoft.com/office/drawing/2014/main" id="{CB874208-DD94-4156-843E-38911367F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4829175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DE02D602-CFCE-44C8-8324-CCD600866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4895850"/>
            <a:ext cx="4191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4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46F4CF98-08F7-4B96-9FD8-500A4513F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819650"/>
            <a:ext cx="4762500" cy="523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Qui répond de la blessure du client ?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B849E560-4999-446E-BB52-1D5570FE9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C582E8BC-F7F0-4270-A1F9-13985C221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66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26940573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82692167-08A9-441A-9A83-410D5F12F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953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VOCABULAIRE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FD09E9B-B30D-44DF-BF10-FDBBC64FC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52450"/>
            <a:ext cx="11391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Droit objectif et droits subjectifs : deux sens à distinguer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5285E9BE-B7A4-409A-9EF7-8B9DBCAA5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81125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9A8875D7-D54E-46BC-B030-EB0A77DE5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85925"/>
            <a:ext cx="1104900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Le premier désigne les règles communes. Les seconds désignent les prérogatives reconnues à une personne.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D4E5307C-BED5-41E9-9B36-7D047B2C6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09850"/>
            <a:ext cx="5448300" cy="27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2B80D2D5-CD8A-45B6-B526-1C1A6A492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609850"/>
            <a:ext cx="5562600" cy="27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A22926E-C509-4F83-BB99-9076A35F1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43225"/>
            <a:ext cx="47625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LE DROIT OBJECTIF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C49834DB-84BE-46A0-949A-D9B523349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52825"/>
            <a:ext cx="4572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L’ensemble des règles applicables à tous.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6D217D23-6890-4EBF-BB1F-5DD665AB1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9600"/>
            <a:ext cx="466725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Exemple : les règles qui encadrent la formation d’un contrat.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54C18386-A3A9-4601-AC8A-F80C8B25E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943225"/>
            <a:ext cx="47625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LES DROITS SUBJECTIFS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3BF69756-F6EB-4E90-9BD0-89A02660A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552825"/>
            <a:ext cx="466725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Les droits dont une personne peut se prévaloir.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C6F170E3-9290-4E89-A0A1-61FAC58BF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419600"/>
            <a:ext cx="466725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Exemple : le droit d’un auteur sur une création originale.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3785AAC9-CCE6-40C4-82C8-B7F65BE28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629275"/>
            <a:ext cx="113919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9228E5D6-4C84-437B-9628-75B6444F1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724525"/>
            <a:ext cx="109156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À retenir : le droit fixe des règles et reconnaît aussi des droits aux personnes.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896454FE-6D4E-4B83-938C-7EA84B36C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433C7F89-014A-4489-9A81-A4EC4D5FB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66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1089213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398633B2-A730-47BB-BED9-AB9FDB9EA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953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DÉFINITION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60E343C-7CB0-4CE1-9C64-452D563BC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52450"/>
            <a:ext cx="11391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Le droit organise, protège et tranche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D4DCFDD6-46A2-4793-8CBD-6B89CD669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81125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0192487B-63AF-4A60-96DF-A4BEBD91E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95450"/>
            <a:ext cx="11049000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Le droit est l’ensemble des règles qui organisent la vie en société et dont le respect peut être imposé par l’autorité publique.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3560C28B-323B-4406-BD53-3F642FCA6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781300"/>
            <a:ext cx="347662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5BD4C8DE-8875-4A73-A4E6-819EB35A3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000375"/>
            <a:ext cx="762000" cy="495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01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0E6A0BAA-C7A4-47ED-8D25-08F937B29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752850"/>
            <a:ext cx="2952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ORGANISER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8F632CD2-EB11-43AF-B9B0-568A6B400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343400"/>
            <a:ext cx="295275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Fixer les rôles, les obligations et les limites de chacun.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41494C9B-8AD4-47F2-BC59-85AC554BE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781300"/>
            <a:ext cx="347662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81A4A59E-903D-4656-8D77-E236813A2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000375"/>
            <a:ext cx="762000" cy="495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02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DF690D5-0B13-41B4-8B24-23C9AFF26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752850"/>
            <a:ext cx="2952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PROTÉGER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C14606A0-C187-414D-8D7E-46C8A498B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343400"/>
            <a:ext cx="295275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Protéger une création, une personne, un client ou un partenaire.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F74661C2-A332-40A0-B3E1-946E7654E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781300"/>
            <a:ext cx="347662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4AC834BD-45B4-40ED-B7AE-04313FFAC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3000375"/>
            <a:ext cx="762000" cy="495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03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6724BEB3-9B93-4A59-9975-C791BB884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3752850"/>
            <a:ext cx="2952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TRANCHER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CFFBE767-2DB6-4DC5-9679-B58381C39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4343400"/>
            <a:ext cx="295275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Donner une solution lorsqu’un conflit apparaît.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864BDB5A-1BD5-45A1-86F9-F776E41F2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2A0DD2D8-8337-40C4-A47E-E58190118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66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71729190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B3BCFC37-25DF-4AB4-9FB6-283CA2B2C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953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LA RÈGLE JURIDIQUE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45E4AAF-9A9B-4CBE-A140-307D8DB1D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52450"/>
            <a:ext cx="11391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Une règle de droit se reconnaît à trois caractères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00536D67-87FD-459F-9086-546F22854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81125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AC327114-6338-4DBB-BB3E-4DF699A8F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724025"/>
            <a:ext cx="13335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2DBC6459-D6D4-410B-86B4-5C082AD9B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752600"/>
            <a:ext cx="42862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GÉNÉRALE ET IMPERSONNELLE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6834F8E8-F123-47DD-AE12-B6B721B5D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1743075"/>
            <a:ext cx="61912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Elle vise une catégorie de personnes ou de situations, pas une personne en particulier.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2D5FA6E-1AC5-4514-93B1-C80973DB8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95575"/>
            <a:ext cx="10629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A60F7DAB-34CB-4413-9363-BF7D0A036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847975"/>
            <a:ext cx="13335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7E8E098D-41D0-430B-92DF-339D9E806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76550"/>
            <a:ext cx="42862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OBLIGATOIRE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B0B0D593-5D58-4F86-949A-C0714C7EE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2867025"/>
            <a:ext cx="61912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Elle s’impose : chacun ne choisit pas librement de l’appliquer ou non.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E047B2B0-156C-43E8-9DA5-8EDEC65AB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19525"/>
            <a:ext cx="10629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2E7E28A7-1BC1-4493-B5FB-1B04507D3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971925"/>
            <a:ext cx="13335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D8012E69-AC71-4244-9FD3-5FBE7E0E3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00500"/>
            <a:ext cx="42862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COERCITIVE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1A1C756B-0E2A-45B7-959E-AE4AA7DC1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3990975"/>
            <a:ext cx="61912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Son non-respect peut entraîner une sanction décidée par une autorité compétente.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87D2DBD0-EFE8-48D6-BBCF-472B61206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43475"/>
            <a:ext cx="10629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8E5A7D04-2E96-4654-97B8-915F4AA3D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267325"/>
            <a:ext cx="1139190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181FD8B6-39B1-4090-98E2-1971D782C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457825"/>
            <a:ext cx="2333625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À ne pas confondre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CF54912D-1B3E-4082-9FB8-C8922EDAD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5429250"/>
            <a:ext cx="8172450" cy="4476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La morale, la politesse et la déontologie guident les comportements, mais toutes leurs règles ne sont pas sanctionnées par l’État.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35358A12-05A2-404B-8114-51B3AF4FF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74DF4339-CAC3-4C37-B1E3-9D6751B45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66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7645372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Rectangle 26">
            <a:extLst xmlns:a="http://schemas.openxmlformats.org/drawingml/2006/main">
              <a:ext uri="{FF2B5EF4-FFF2-40B4-BE49-F238E27FC236}">
                <a16:creationId xmlns:a16="http://schemas.microsoft.com/office/drawing/2014/main" id="{1BD7484D-2958-45F8-B3B3-423892D41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953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SOURCES DU DROIT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455988C-02F5-4715-B2E4-25CFC8826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52450"/>
            <a:ext cx="11391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Les règles ne viennent pas toutes de la même source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C5C6B3B8-B585-4302-9685-2F98342C0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81125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EE6FC4E9-0396-4A3C-8FC6-F3281677A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914525"/>
            <a:ext cx="35052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2BBDCCB0-EAF0-4198-A504-6940A8639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428625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01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751B7AF5-848F-4082-8F59-942158CEC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095500"/>
            <a:ext cx="2552700" cy="4095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94298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CONSTITUTION, LOI, RÈGLEMENT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7D9FAFA1-4914-4A62-B8C0-82F51DAEA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86050"/>
            <a:ext cx="308610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Les textes adoptés par les autorités publiques.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6612A6E0-099A-4CC2-B8A3-B7D214E4E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1914525"/>
            <a:ext cx="35052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2E9B2304-3077-402D-81A7-F584C3447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095500"/>
            <a:ext cx="428625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02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F11C31E3-6A6E-4C03-93AF-078104286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2095500"/>
            <a:ext cx="2552700" cy="4095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DROIT EUROPÉEN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0AE869BC-3AE6-4DF8-986A-AA73FE02C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686050"/>
            <a:ext cx="308610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Des règles qui s’intègrent à l’ordre juridique français.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A6FD44BA-877B-4DA5-93F7-5204B1B9C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914525"/>
            <a:ext cx="35052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7F034EF3-A0F5-4B89-8340-19ACBC49E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095500"/>
            <a:ext cx="428625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03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5DD423ED-88B6-45B6-B423-72D574D89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095500"/>
            <a:ext cx="2552700" cy="4095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JURISPRUDENCE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32E5E43D-483B-4BBC-A242-1A898819F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686050"/>
            <a:ext cx="308610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Les décisions des juridictions éclairent l’application des règles.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7769636B-6117-4985-8431-1C156A9AC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1725" y="3914775"/>
            <a:ext cx="35052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EF70470B-13B2-44BA-8A2A-908060F5F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1275" y="4095750"/>
            <a:ext cx="428625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04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A5C75855-F726-4CD0-8183-A08B9AE93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4675" y="4095750"/>
            <a:ext cx="2552700" cy="4095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CONTRAT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FDCCB5C0-A5DD-47FF-914A-967B445FA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1275" y="4686300"/>
            <a:ext cx="308610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Il crée des obligations entre les parties qui l’ont conclu.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A335A154-6C21-4A97-822C-AE3A916DE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914775"/>
            <a:ext cx="35052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EAF14FD1-2AB0-4128-A49E-2CD754466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4095750"/>
            <a:ext cx="428625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05</a:t>
            </a:r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D5A53F01-84C9-4AEF-9F06-C8A048457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58025" y="4095750"/>
            <a:ext cx="2552700" cy="4095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NORMES TECHNIQUES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E6F17280-BE57-4C57-B4BD-D243A3E8E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4686300"/>
            <a:ext cx="308610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Elles précisent souvent des exigences de sécurité ou de qualité.</a:t>
            </a:r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437CD095-8F16-4FCA-A385-D1B27E868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886450"/>
            <a:ext cx="113919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Dans un projet de design, plusieurs sources peuvent s’appliquer en même temps.</a:t>
            </a:r>
          </a:p>
        </p:txBody>
      </p:sp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7CD70EC7-CF46-473E-BE39-16F9DF1C3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0CA4DE43-2159-41E6-B9A6-79E97958D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66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79468019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Rectangle 29">
            <a:extLst xmlns:a="http://schemas.openxmlformats.org/drawingml/2006/main">
              <a:ext uri="{FF2B5EF4-FFF2-40B4-BE49-F238E27FC236}">
                <a16:creationId xmlns:a16="http://schemas.microsoft.com/office/drawing/2014/main" id="{2C9CEC42-99CE-42EB-A92D-771CC0882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953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APPLICATION AU DESIGN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D7E4B6C-16B7-4C7D-87BE-5096B079C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52450"/>
            <a:ext cx="11391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Le droit accompagne toutes les étapes d’un projet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90A024BB-DEE2-4F32-8449-0E7C847FB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81125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BCC5B79B-51EB-4E38-BDBE-FDD5D1C10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85925"/>
            <a:ext cx="110490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Il ne s’ajoute pas à la fin : il encadre le projet depuis l’idée jusqu’à l’usage de l’objet ou de l’espace.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348A5811-A908-4C54-B247-FA16D554B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400425"/>
            <a:ext cx="9906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Ellipse 5">
            <a:extLst xmlns:a="http://schemas.openxmlformats.org/drawingml/2006/main">
              <a:ext uri="{FF2B5EF4-FFF2-40B4-BE49-F238E27FC236}">
                <a16:creationId xmlns:a16="http://schemas.microsoft.com/office/drawing/2014/main" id="{88523D03-FC42-4668-962E-6862BEE41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31623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587CA53-1717-4655-98E2-7C8D7EC48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3257550"/>
            <a:ext cx="4572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1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BF03BBF6-0AD6-4D19-BBF0-BD6221FB0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571750"/>
            <a:ext cx="18859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CRÉER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8195930C-2105-46C8-B6DC-CD68D2015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962400"/>
            <a:ext cx="188595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Droit d’auteur
Dessins et modèles</a:t>
            </a:r>
          </a:p>
        </p:txBody>
      </p:sp>
      <p:sp>
        <p:nvSpPr>
          <p:cNvPr id="10" name="Ellipse 9">
            <a:extLst xmlns:a="http://schemas.openxmlformats.org/drawingml/2006/main">
              <a:ext uri="{FF2B5EF4-FFF2-40B4-BE49-F238E27FC236}">
                <a16:creationId xmlns:a16="http://schemas.microsoft.com/office/drawing/2014/main" id="{15553AF3-B797-4F81-ABBA-84CAF0107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31623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DEC3D4A3-27D3-4EB6-AC51-8973848A9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3257550"/>
            <a:ext cx="4572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2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2E9CB185-D5AF-4920-9DD3-4AEE77F56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2571750"/>
            <a:ext cx="18859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NÉGOCIER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1A089185-E2B6-4408-9CAD-40F39F1A9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3962400"/>
            <a:ext cx="188595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devis
</a:t>
            </a:r>
            <a:r>
              <a:t>Contrat</a:t>
            </a:r>
            <a:endParaRPr/>
          </a:p>
        </p:txBody>
      </p:sp>
      <p:sp>
        <p:nvSpPr>
          <p:cNvPr id="14" name="Ellipse 13">
            <a:extLst xmlns:a="http://schemas.openxmlformats.org/drawingml/2006/main">
              <a:ext uri="{FF2B5EF4-FFF2-40B4-BE49-F238E27FC236}">
                <a16:creationId xmlns:a16="http://schemas.microsoft.com/office/drawing/2014/main" id="{A87FFFFF-5BDD-4C0E-86B2-99CD5604F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31623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FB819F31-0CA4-4ED8-BFB8-03EF9C29E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3257550"/>
            <a:ext cx="4572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3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59C2BCEF-2F5B-404B-8DB0-EE94D5E70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2571750"/>
            <a:ext cx="18859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PRODUIRE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E1F7E014-BB69-4B93-9467-DFD79739E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962400"/>
            <a:ext cx="188595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Fournisseurs
Sous-traitance</a:t>
            </a:r>
          </a:p>
        </p:txBody>
      </p:sp>
      <p:sp>
        <p:nvSpPr>
          <p:cNvPr id="18" name="Ellipse 17">
            <a:extLst xmlns:a="http://schemas.openxmlformats.org/drawingml/2006/main">
              <a:ext uri="{FF2B5EF4-FFF2-40B4-BE49-F238E27FC236}">
                <a16:creationId xmlns:a16="http://schemas.microsoft.com/office/drawing/2014/main" id="{99B903DD-443F-4732-9D14-FAB0969BC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1623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68D83E89-46A9-407A-8ACC-4A2658BAA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257550"/>
            <a:ext cx="4572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4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7FB60C73-CD4D-4744-BB4E-0080153B5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2571750"/>
            <a:ext cx="18859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COMMUNIQUER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3D14326C-D385-47AE-9DB5-6669C575A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3962400"/>
            <a:ext cx="188595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Images, données
Publicité</a:t>
            </a:r>
          </a:p>
        </p:txBody>
      </p:sp>
      <p:sp>
        <p:nvSpPr>
          <p:cNvPr id="22" name="Ellipse 21">
            <a:extLst xmlns:a="http://schemas.openxmlformats.org/drawingml/2006/main">
              <a:ext uri="{FF2B5EF4-FFF2-40B4-BE49-F238E27FC236}">
                <a16:creationId xmlns:a16="http://schemas.microsoft.com/office/drawing/2014/main" id="{5006F57E-789F-4C30-BBFD-EA404C23C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6525" y="31623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3FA0CDD2-0CD5-48E3-AA2A-0D57478ED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6525" y="3257550"/>
            <a:ext cx="4572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5</a:t>
            </a:r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17B4BB2C-673E-4E7E-AE59-F1733536B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2571750"/>
            <a:ext cx="18859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UTILISER</a:t>
            </a:r>
          </a:p>
        </p:txBody>
      </p:sp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06CE5A4B-A718-4592-B12B-30AFBAD26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3962400"/>
            <a:ext cx="188595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Sécurité
Responsabilité</a:t>
            </a:r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0F1A31A9-A5F4-4890-B67D-9DF26C6E5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172075"/>
            <a:ext cx="83820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Rectangle 26">
            <a:extLst xmlns:a="http://schemas.openxmlformats.org/drawingml/2006/main">
              <a:ext uri="{FF2B5EF4-FFF2-40B4-BE49-F238E27FC236}">
                <a16:creationId xmlns:a16="http://schemas.microsoft.com/office/drawing/2014/main" id="{04846ADB-A8F1-45FF-B2B5-04D1420B3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62575"/>
            <a:ext cx="78105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9687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Un même incident peut relever du contrat, de la propriété intellectuelle et de la responsabilité.</a:t>
            </a:r>
          </a:p>
        </p:txBody>
      </p:sp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CE5CAB2E-AB3F-41F0-AD00-8685AE8C7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29" name="Rectangle 28">
            <a:extLst xmlns:a="http://schemas.openxmlformats.org/drawingml/2006/main">
              <a:ext uri="{FF2B5EF4-FFF2-40B4-BE49-F238E27FC236}">
                <a16:creationId xmlns:a16="http://schemas.microsoft.com/office/drawing/2014/main" id="{47BBB341-6749-492E-A5F6-83AA0E491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66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2451800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0B9BBC28-9E06-4FF8-BC67-90FD02F09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953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SANCTIONS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D1A2D67-E984-4636-B0EB-0F2CD91EE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52450"/>
            <a:ext cx="11391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Un manquement peut engager plusieurs responsabilités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538399D5-AD80-4ED7-9575-C7B57E84E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81125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7BF241D6-B5ED-4D77-9C1F-3C0803A31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38325"/>
            <a:ext cx="3476625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843F22B9-5CF7-478C-9875-0633A22D9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076450"/>
            <a:ext cx="3000375" cy="314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CIVILE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E6787222-0D8A-4410-B3C0-923EF38AF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676525"/>
            <a:ext cx="3000375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Réparer un dommage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B78BD75-F3D5-4C46-A668-073906282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381375"/>
            <a:ext cx="3000375" cy="4095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Indemnisation de la victime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8512CE7A-875C-4636-B769-5D8DF2228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1838325"/>
            <a:ext cx="3476625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9242FA8E-1D69-4022-899E-6296C3971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076450"/>
            <a:ext cx="3000375" cy="314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PÉNALE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842062DC-D10F-4269-8B5A-76CF9A198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676525"/>
            <a:ext cx="3000375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Punir une infraction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4A32863A-ECB7-4B3C-9AEC-D7FF21494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381375"/>
            <a:ext cx="3000375" cy="4095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Amende, peine prévue par la loi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73F90627-857A-4FD6-A312-18E5E4CB8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838325"/>
            <a:ext cx="3476625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C7CDC2AC-B386-425D-993E-E750C20CC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2076450"/>
            <a:ext cx="3000375" cy="314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ADMINISTRATIVE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DADD947C-C7FC-4DE1-B0E2-9BBB20388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2676525"/>
            <a:ext cx="3000375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99206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Faire respecter une règle publique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7A572D8D-F10A-4FB0-9B04-C6025DA3B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3381375"/>
            <a:ext cx="3000375" cy="4095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Contrôle ou sanction d’une autorité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AD0ED6A9-9FE9-4413-A2D0-37890F5CE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514850"/>
            <a:ext cx="28575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En responsabilité civile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5526B729-E8B0-4B81-9089-F7BDB511F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62525"/>
            <a:ext cx="5476875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E11445DC-DA95-4254-8B63-8697260C3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4962525"/>
            <a:ext cx="5476875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1366C251-5DCF-46C4-BA6B-234387C00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53025"/>
            <a:ext cx="1905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CONTRACTUELLE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4E09E294-C27D-42C6-A7D3-C5BC722C2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495925"/>
            <a:ext cx="48577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Une obligation prévue au contrat n’est pas exécutée.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05EEF3AC-B12E-4ACE-BA7B-6546D5FA4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5153025"/>
            <a:ext cx="23812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EXTRACONTRACTUELLE</a:t>
            </a:r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805A6668-7FAC-4D78-BB58-FAB442CFE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5495925"/>
            <a:ext cx="48577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Un dommage est causé en dehors d’un contrat.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5C0F55F1-F120-43F0-83D2-E78843AA0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9A5D110C-4D59-4ADA-B7C7-32E9C8624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66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72173493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Rectangle 36">
            <a:extLst xmlns:a="http://schemas.openxmlformats.org/drawingml/2006/main">
              <a:ext uri="{FF2B5EF4-FFF2-40B4-BE49-F238E27FC236}">
                <a16:creationId xmlns:a16="http://schemas.microsoft.com/office/drawing/2014/main" id="{2EEC4B2B-7B88-4521-884D-DCC960FE5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953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MÉTHODE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6B5F269-EDAB-451F-B421-919BD587C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52450"/>
            <a:ext cx="11391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Raisonner en droit : une méthode en six étapes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048B9969-8D35-43E3-AB7B-182FD7A06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81125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D9ACDAFA-D002-4D25-85AB-A3A1CD070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790700"/>
            <a:ext cx="3476625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Ellipse 4">
            <a:extLst xmlns:a="http://schemas.openxmlformats.org/drawingml/2006/main">
              <a:ext uri="{FF2B5EF4-FFF2-40B4-BE49-F238E27FC236}">
                <a16:creationId xmlns:a16="http://schemas.microsoft.com/office/drawing/2014/main" id="{3E325492-3EAF-43F4-B62E-F98A37410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97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A0693F50-02D8-44FC-8F45-2D2E6F05F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85975"/>
            <a:ext cx="4000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1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35748E1-695D-45C8-99F7-3793B0BD0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2047875"/>
            <a:ext cx="238125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FAITS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F3ED26BD-3B3F-4622-B39E-2A92A192D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57475"/>
            <a:ext cx="30480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Sélectionner les éléments utiles.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261D8210-99AD-470D-A44B-9ACDABB3B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1790700"/>
            <a:ext cx="3476625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Ellipse 9">
            <a:extLst xmlns:a="http://schemas.openxmlformats.org/drawingml/2006/main">
              <a:ext uri="{FF2B5EF4-FFF2-40B4-BE49-F238E27FC236}">
                <a16:creationId xmlns:a16="http://schemas.microsoft.com/office/drawing/2014/main" id="{1A0BD8F4-D9F6-4B02-8C27-9F055769C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0097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1ED53D18-AD47-4EDB-8617-A23E3540B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085975"/>
            <a:ext cx="4000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2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213757FB-F4F9-40DE-BC1E-FFDBCC95B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047875"/>
            <a:ext cx="238125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QUALIFICATION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F103D6A1-6ABE-4C4B-9F3E-F302D57E1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657475"/>
            <a:ext cx="30480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Traduire les faits en termes juridiques.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C7E01713-EB8F-40AA-8860-5242BB992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90700"/>
            <a:ext cx="3476625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Ellipse 14">
            <a:extLst xmlns:a="http://schemas.openxmlformats.org/drawingml/2006/main">
              <a:ext uri="{FF2B5EF4-FFF2-40B4-BE49-F238E27FC236}">
                <a16:creationId xmlns:a16="http://schemas.microsoft.com/office/drawing/2014/main" id="{99A0F0BD-760D-4EA6-BCB4-FCDB8179A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0097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D23E4A70-264B-47C6-88E3-A90B21CFD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085975"/>
            <a:ext cx="4000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3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3844841E-8F5A-42A3-BD0A-9B3FD7FFD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6825" y="2047875"/>
            <a:ext cx="238125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PROBLÈME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DB33B70C-F8DA-4786-B9C2-A32DDB43F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657475"/>
            <a:ext cx="30480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Formuler la question de droit.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DAA86B62-9B5D-43A3-BAA6-E642A1F77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71900"/>
            <a:ext cx="3476625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Ellipse 19">
            <a:extLst xmlns:a="http://schemas.openxmlformats.org/drawingml/2006/main">
              <a:ext uri="{FF2B5EF4-FFF2-40B4-BE49-F238E27FC236}">
                <a16:creationId xmlns:a16="http://schemas.microsoft.com/office/drawing/2014/main" id="{4547382A-DEE5-4400-9561-5C0E73619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909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6927332B-0F17-43EC-8A7A-8DE8A0032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67175"/>
            <a:ext cx="4000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4</a:t>
            </a:r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EC42C856-E584-4614-BF14-15B713F33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4029075"/>
            <a:ext cx="238125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RÈGLE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91075DDF-BA31-4974-8084-8C86A17EE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38675"/>
            <a:ext cx="30480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Identifier la règle applicable.</a:t>
            </a:r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A2B10EA4-16E1-4338-90C5-F3C32C239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3771900"/>
            <a:ext cx="3476625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Ellipse 24">
            <a:extLst xmlns:a="http://schemas.openxmlformats.org/drawingml/2006/main">
              <a:ext uri="{FF2B5EF4-FFF2-40B4-BE49-F238E27FC236}">
                <a16:creationId xmlns:a16="http://schemas.microsoft.com/office/drawing/2014/main" id="{491BFCBC-051C-48F9-80A0-BCE600CF9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39909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DB5AEF78-3E2D-4D42-BF90-92E151E7F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4067175"/>
            <a:ext cx="4000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5</a:t>
            </a:r>
          </a:p>
        </p:txBody>
      </p:sp>
      <p:sp>
        <p:nvSpPr>
          <p:cNvPr id="27" name="Rectangle 26">
            <a:extLst xmlns:a="http://schemas.openxmlformats.org/drawingml/2006/main">
              <a:ext uri="{FF2B5EF4-FFF2-40B4-BE49-F238E27FC236}">
                <a16:creationId xmlns:a16="http://schemas.microsoft.com/office/drawing/2014/main" id="{C4430E28-ACC0-43ED-B814-CAA8A8845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029075"/>
            <a:ext cx="238125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APPLICATION</a:t>
            </a:r>
          </a:p>
        </p:txBody>
      </p:sp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C0166F2E-F315-4118-947A-30626B6C7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4638675"/>
            <a:ext cx="30480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Confronter la règle aux faits.</a:t>
            </a:r>
          </a:p>
        </p:txBody>
      </p:sp>
      <p:sp>
        <p:nvSpPr>
          <p:cNvPr id="29" name="Rectangle 28">
            <a:extLst xmlns:a="http://schemas.openxmlformats.org/drawingml/2006/main">
              <a:ext uri="{FF2B5EF4-FFF2-40B4-BE49-F238E27FC236}">
                <a16:creationId xmlns:a16="http://schemas.microsoft.com/office/drawing/2014/main" id="{92D259A1-E5B4-4E7C-B6C5-359E4814B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771900"/>
            <a:ext cx="3476625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Ellipse 29">
            <a:extLst xmlns:a="http://schemas.openxmlformats.org/drawingml/2006/main">
              <a:ext uri="{FF2B5EF4-FFF2-40B4-BE49-F238E27FC236}">
                <a16:creationId xmlns:a16="http://schemas.microsoft.com/office/drawing/2014/main" id="{5C4B3B35-FF24-4C85-8091-3AA6567D7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9909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Rectangle 30">
            <a:extLst xmlns:a="http://schemas.openxmlformats.org/drawingml/2006/main">
              <a:ext uri="{FF2B5EF4-FFF2-40B4-BE49-F238E27FC236}">
                <a16:creationId xmlns:a16="http://schemas.microsoft.com/office/drawing/2014/main" id="{CD44DB4F-9ABF-41AA-A586-399F7EC9A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067175"/>
            <a:ext cx="4000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6</a:t>
            </a:r>
          </a:p>
        </p:txBody>
      </p:sp>
      <p:sp>
        <p:nvSpPr>
          <p:cNvPr id="32" name="Rectangle 31">
            <a:extLst xmlns:a="http://schemas.openxmlformats.org/drawingml/2006/main">
              <a:ext uri="{FF2B5EF4-FFF2-40B4-BE49-F238E27FC236}">
                <a16:creationId xmlns:a16="http://schemas.microsoft.com/office/drawing/2014/main" id="{BEEA4F42-C346-44BF-8B7F-7A4FB1416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6825" y="4029075"/>
            <a:ext cx="238125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CONCLUSION</a:t>
            </a:r>
          </a:p>
        </p:txBody>
      </p:sp>
      <p:sp>
        <p:nvSpPr>
          <p:cNvPr id="33" name="Rectangle 32">
            <a:extLst xmlns:a="http://schemas.openxmlformats.org/drawingml/2006/main">
              <a:ext uri="{FF2B5EF4-FFF2-40B4-BE49-F238E27FC236}">
                <a16:creationId xmlns:a16="http://schemas.microsoft.com/office/drawing/2014/main" id="{ECF8877B-C1F7-47D3-84AD-A2EBC3006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638675"/>
            <a:ext cx="30480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Proposer une réponse argumentée.</a:t>
            </a:r>
          </a:p>
        </p:txBody>
      </p:sp>
      <p:sp>
        <p:nvSpPr>
          <p:cNvPr id="34" name="Rectangle 33">
            <a:extLst xmlns:a="http://schemas.openxmlformats.org/drawingml/2006/main">
              <a:ext uri="{FF2B5EF4-FFF2-40B4-BE49-F238E27FC236}">
                <a16:creationId xmlns:a16="http://schemas.microsoft.com/office/drawing/2014/main" id="{581D829B-B5B0-49BF-AEE1-4822327E4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876925"/>
            <a:ext cx="113919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Une bonne réponse juridique ne donne pas seulement un avis : elle explique pourquoi.</a:t>
            </a:r>
          </a:p>
        </p:txBody>
      </p:sp>
      <p:sp>
        <p:nvSpPr>
          <p:cNvPr id="35" name="Rectangle 34">
            <a:extLst xmlns:a="http://schemas.openxmlformats.org/drawingml/2006/main">
              <a:ext uri="{FF2B5EF4-FFF2-40B4-BE49-F238E27FC236}">
                <a16:creationId xmlns:a16="http://schemas.microsoft.com/office/drawing/2014/main" id="{08EEB536-C627-4666-9E35-9ECF38094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36" name="Rectangle 35">
            <a:extLst xmlns:a="http://schemas.openxmlformats.org/drawingml/2006/main">
              <a:ext uri="{FF2B5EF4-FFF2-40B4-BE49-F238E27FC236}">
                <a16:creationId xmlns:a16="http://schemas.microsoft.com/office/drawing/2014/main" id="{6F303F70-8C5C-4046-9BB4-284C0E1BD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66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56476991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12C143F3-DD05-40EF-8813-AFCDD8B79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953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SYNTHÈSE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09EC898-12D6-4DB2-9F4F-D00F50C6C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52450"/>
            <a:ext cx="11391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Revenons à la lampe : quatre questions, plusieurs règles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F5275A4E-4637-4F93-A9DC-93032DC09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81125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BCF4AEE8-CD83-47DF-9F86-83BFBC87D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43100"/>
            <a:ext cx="5143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01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70BFC084-56B7-42D7-98C2-36C66A825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914525"/>
            <a:ext cx="32385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PLANS DE LA LAMPE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042D4788-CBCD-49A7-AAE0-1C9729D07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1914525"/>
            <a:ext cx="65722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Création originale → propriété intellectuelle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D133A8DE-14E8-435D-8FC9-43E2E8FB4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476500"/>
            <a:ext cx="10058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1520AB07-54DF-4767-BBFA-CC6F86781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819400"/>
            <a:ext cx="5143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02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2072B567-0C16-4F33-92FE-4ED5E8F5E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790825"/>
            <a:ext cx="32385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ABSENCE DE SIGNATURE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85D42A96-F8B8-4085-8092-77E3CEA9C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90825"/>
            <a:ext cx="65722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Accord possible → difficulté de preuve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234FD0A3-CCE6-44FC-B6E9-9676FCDA7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352800"/>
            <a:ext cx="10058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2F810784-2130-4334-883B-733C0C8A6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695700"/>
            <a:ext cx="5143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03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CFDE7A97-EAAD-4666-9B83-1F2BA40C2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667125"/>
            <a:ext cx="32385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FABRICATION PAR UN TIERS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2A4CC7D7-EE38-4D9F-A6C7-87C49B444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667125"/>
            <a:ext cx="65722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Contrat, autorisation et responsabilités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305EFA24-91C6-4457-95C5-4B8CFC41C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229100"/>
            <a:ext cx="10058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E0C8DE98-4432-4389-8FA2-23AB32A71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572000"/>
            <a:ext cx="5143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04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DE30B483-DB90-459C-8AEA-55D61DECD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543425"/>
            <a:ext cx="32385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CLIENT BLESSÉ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F1865BDC-41CE-4F59-9E7D-6AFBA6AE2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543425"/>
            <a:ext cx="65722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Dommage → responsabilité et sécurité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114A9B9F-172C-4195-A856-4AA5F3027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105400"/>
            <a:ext cx="10058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BB330518-9528-4C3D-8DF8-0E3E66590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391150"/>
            <a:ext cx="11391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E3ECD597-BAC3-4FAF-9849-A36AD7700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581650"/>
            <a:ext cx="10629900" cy="3333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Le réflexe professionnel : identifier les acteurs, les obligations, les risques et les preuves avant d’agir.</a:t>
            </a:r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A236554F-5671-4191-B7E4-8B52317FE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C50292CF-367A-4774-B19A-23D2E4F7F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66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05587777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398633B2-A730-47BB-BED9-AB9FDB9EA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953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APPLICATION GUIDÉE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60E343C-7CB0-4CE1-9C64-452D563BC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52450"/>
            <a:ext cx="11391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Appliquons la méthode : des faits au problème de droit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D4DCFDD6-46A2-4793-8CBD-6B89CD669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81125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0192487B-63AF-4A60-96DF-A4BEBD91E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95450"/>
            <a:ext cx="11049000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Question étudiée : le restaurant pouvait-il exploiter les plans sans l’autorisation de la créatrice ?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3560C28B-323B-4406-BD53-3F642FCA6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781300"/>
            <a:ext cx="347662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5BD4C8DE-8875-4A73-A4E6-819EB35A3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000375"/>
            <a:ext cx="762000" cy="495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01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0E6A0BAA-C7A4-47ED-8D25-08F937B29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752850"/>
            <a:ext cx="2952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FAITS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8F632CD2-EB11-43AF-B9B0-568A6B400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343400"/>
            <a:ext cx="295275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La designer envoie ses plans. Le restaurant les transmet à un tiers et commercialise la lampe.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41494C9B-8AD4-47F2-BC59-85AC554BE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781300"/>
            <a:ext cx="347662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81A4A59E-903D-4656-8D77-E236813A2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000375"/>
            <a:ext cx="762000" cy="495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02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DF690D5-0B13-41B4-8B24-23C9AFF26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752850"/>
            <a:ext cx="2952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QUALIFICATION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C14606A0-C187-414D-8D7E-46C8A498B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343400"/>
            <a:ext cx="295275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Plans originaux : œuvre protégée. Designer : autrice. Restaurant : exploitant de la création.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F74661C2-A332-40A0-B3E1-946E7654E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781300"/>
            <a:ext cx="347662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4AC834BD-45B4-40ED-B7AE-04313FFAC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3000375"/>
            <a:ext cx="762000" cy="495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03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6724BEB3-9B93-4A59-9975-C791BB884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3752850"/>
            <a:ext cx="2952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PROBLÈME DE DROIT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CFFBE767-2DB6-4DC5-9679-B58381C39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4343400"/>
            <a:ext cx="295275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Le restaurant pouvait-il faire fabriquer et vendre la lampe sans l’accord de la créatrice ?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864BDB5A-1BD5-45A1-86F9-F776E41F2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2A0DD2D8-8337-40C4-A47E-E58190118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66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71729190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82692167-08A9-441A-9A83-410D5F12F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953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/>
            <a:r>
              <a:rPr sz="14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APPLICATION GUIDÉE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FD09E9B-B30D-44DF-BF10-FDBBC64FC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52450"/>
            <a:ext cx="11391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94170"/>
          </a:bodyPr>
          <a:lstStyle xmlns:a="http://schemas.openxmlformats.org/drawingml/2006/main"/>
          <a:p xmlns:a="http://schemas.openxmlformats.org/drawingml/2006/main">
            <a:pPr algn="l"/>
            <a:r>
              <a:rPr sz="39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Appliquons la méthode : de la règle à la conclusion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5285E9BE-B7A4-409A-9EF7-8B9DBCAA5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81125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9A8875D7-D54E-46BC-B030-EB0A77DE5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85925"/>
            <a:ext cx="1104900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Les règles protègent l’auteur ; on vérifie ensuite si les faits remplissent leurs conditions.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D4E5307C-BED5-41E9-9B36-7D047B2C6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09850"/>
            <a:ext cx="5448300" cy="27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2B80D2D5-CD8A-45B6-B526-1C1A6A492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609850"/>
            <a:ext cx="5562600" cy="27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A22926E-C509-4F83-BB99-9076A35F1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43225"/>
            <a:ext cx="47625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04  RÈGLE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C49834DB-84BE-46A0-949A-D9B523349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52825"/>
            <a:ext cx="4572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Une œuvre originale est protégée dès sa création.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6D217D23-6890-4EBF-BB1F-5DD665AB1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9600"/>
            <a:ext cx="466725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La reproduire exige l’accord de l’auteur ; une cession doit identifier les droits et leur domaine d’exploitation.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54C18386-A3A9-4601-AC8A-F80C8B25E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943225"/>
            <a:ext cx="47625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05  APPLICATION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3BF69756-F6EB-4E90-9BD0-89A02660A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552825"/>
            <a:ext cx="466725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Aucune cession de droits n’est indiquée.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C6F170E3-9290-4E89-A0A1-61FAC58BF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419600"/>
            <a:ext cx="466725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Pourtant, les plans ont été transmis à un tiers et exploités pour fabriquer et vendre la lampe.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3785AAC9-CCE6-40C4-82C8-B7F65BE28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629275"/>
            <a:ext cx="113919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9228E5D6-4C84-437B-9628-75B6444F1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724525"/>
            <a:ext cx="109156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06  CONCLUSION : sans cession, le restaurant ne pouvait pas exploiter une création originale sans autorisation.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896454FE-6D4E-4B83-938C-7EA84B36C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433C7F89-014A-4489-9A81-A4EC4D5FB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66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96154"/>
          </a:bodyPr>
          <a:lstStyle xmlns:a="http://schemas.openxmlformats.org/drawingml/2006/main"/>
          <a:p xmlns:a="http://schemas.openxmlformats.org/drawingml/2006/main">
            <a:pPr algn="r"/>
            <a:r>
              <a:rPr sz="130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1089213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2026-09-06T17:36:11.3730000Z</dcterms:created>
  <dcterms:modified xsi:type="dcterms:W3CDTF">2026-09-06T17:36:11.3730000Z</dcterms:modified>
</coreProperties>
</file>