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5"/>
  </p:normalViewPr>
  <p:slideViewPr>
    <p:cSldViewPr snapToGrid="0">
      <p:cViewPr varScale="1">
        <p:scale>
          <a:sx n="118" d="100"/>
          <a:sy n="118" d="100"/>
        </p:scale>
        <p:origin x="5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Ouverture du cours 2.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Cas pédagogique fictif. Faire distinguer l’interlocuteur visible de la personne juridiquement engagée.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https://www.legifrance.gouv.fr/codes/article_lc/LEGIARTI000036829833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https://www.legifrance.gouv.fr/codes/article_lc/LEGIARTI000036829833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https://www.legifrance.gouv.fr/codes/article_lc/LEGIARTI000036829833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https://www.legifrance.gouv.fr/codes/article_lc/LEGIARTI000049876831</a:t>
            </a:r>
          </a:p>
          <a:p>
            <a:r>
              <a:t>- https://entreprendre.service-public.gouv.fr/vosdroits/F37398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3D5EDF-621F-477F-BED0-D531604BB2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3825" cy="68580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BF394-6144-4BC5-85B1-97CC74CB3C37}"/>
              </a:ext>
            </a:extLst>
          </p:cNvPr>
          <p:cNvSpPr>
            <a:spLocks noGrp="1"/>
          </p:cNvSpPr>
          <p:nvPr/>
        </p:nvSpPr>
        <p:spPr>
          <a:xfrm>
            <a:off x="590550" y="628650"/>
            <a:ext cx="238125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COURS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1C1589-3A47-4115-8E7F-38C1BBAA4647}"/>
              </a:ext>
            </a:extLst>
          </p:cNvPr>
          <p:cNvSpPr>
            <a:spLocks noGrp="1"/>
          </p:cNvSpPr>
          <p:nvPr/>
        </p:nvSpPr>
        <p:spPr>
          <a:xfrm>
            <a:off x="590550" y="1562100"/>
            <a:ext cx="9144000" cy="1809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4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Les personnes et
les organisations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28D334-1292-4DF4-9B9D-6D3F355F77BC}"/>
              </a:ext>
            </a:extLst>
          </p:cNvPr>
          <p:cNvSpPr>
            <a:spLocks noGrp="1"/>
          </p:cNvSpPr>
          <p:nvPr/>
        </p:nvSpPr>
        <p:spPr>
          <a:xfrm>
            <a:off x="590550" y="3810000"/>
            <a:ext cx="4953000" cy="381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C447AB-1476-4561-8DD1-9CBCA699C8E4}"/>
              </a:ext>
            </a:extLst>
          </p:cNvPr>
          <p:cNvSpPr>
            <a:spLocks noGrp="1"/>
          </p:cNvSpPr>
          <p:nvPr/>
        </p:nvSpPr>
        <p:spPr>
          <a:xfrm>
            <a:off x="590550" y="4171950"/>
            <a:ext cx="9048750" cy="9144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Identifier qui possède les droits, signe les contrats et répond des obligations.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CB243C-ED97-4D45-B682-11BD359B409A}"/>
              </a:ext>
            </a:extLst>
          </p:cNvPr>
          <p:cNvSpPr>
            <a:spLocks noGrp="1"/>
          </p:cNvSpPr>
          <p:nvPr/>
        </p:nvSpPr>
        <p:spPr>
          <a:xfrm>
            <a:off x="590550" y="5905500"/>
            <a:ext cx="40005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Semestre 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D07A35-F586-4418-B5BB-2BB7DC73ED85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5AF6-EC5B-4846-9E82-70E21E52DED5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75234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68E7AFE-437C-4768-BCAC-93597A245157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SITUATION DE DÉPART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4D3595-0F6F-405C-BFED-2DAA4EE4B2AB}"/>
              </a:ext>
            </a:extLst>
          </p:cNvPr>
          <p:cNvSpPr>
            <a:spLocks noGrp="1"/>
          </p:cNvSpPr>
          <p:nvPr/>
        </p:nvSpPr>
        <p:spPr>
          <a:xfrm>
            <a:off x="400050" y="552450"/>
            <a:ext cx="11391900" cy="8953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Derrière un nom… quelle personne est engagée 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531C5A-350E-4332-A49B-721DDEC2E999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11391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EF151D-2838-451A-9808-D7396DBCE2B4}"/>
              </a:ext>
            </a:extLst>
          </p:cNvPr>
          <p:cNvSpPr>
            <a:spLocks noGrp="1"/>
          </p:cNvSpPr>
          <p:nvPr/>
        </p:nvSpPr>
        <p:spPr>
          <a:xfrm>
            <a:off x="400050" y="1752600"/>
            <a:ext cx="5095875" cy="4010025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15597A-419F-4E81-9273-9EE410FF426A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524375" cy="29527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Studio Azur reçoit la commande de vingt luminaires. Paul, directeur du restaurant, signe le devis de son prénom. La facture n’est pas payée : Paul répond que la commande a été passée par la société qui exploite le restaurant.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AC576D-87A8-4CAD-8C28-5EFE198E0C19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4476750" cy="333375"/>
          </a:xfrm>
          <a:prstGeom prst="rect">
            <a:avLst/>
          </a:prstGeom>
        </p:spPr>
        <p:txBody>
          <a:bodyPr wrap="square" lIns="0" tIns="0" rIns="0" bIns="0" anchor="t">
            <a:normAutofit fontScale="81018"/>
          </a:bodyPr>
          <a:lstStyle/>
          <a:p>
            <a:pPr algn="l">
              <a:buNone/>
              <a:defRPr sz="13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Le droit recherche la personne engagée, pas seulement l’interlocuteur visible.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B8C19BD-23B6-4E07-B170-0C7A19D94FBD}"/>
              </a:ext>
            </a:extLst>
          </p:cNvPr>
          <p:cNvSpPr>
            <a:spLocks noGrp="1"/>
          </p:cNvSpPr>
          <p:nvPr/>
        </p:nvSpPr>
        <p:spPr>
          <a:xfrm>
            <a:off x="5934075" y="1885950"/>
            <a:ext cx="419100" cy="419100"/>
          </a:xfrm>
          <a:prstGeom prst="ellipse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D2A645-85B1-4C43-8E03-7798385BBDC8}"/>
              </a:ext>
            </a:extLst>
          </p:cNvPr>
          <p:cNvSpPr>
            <a:spLocks noGrp="1"/>
          </p:cNvSpPr>
          <p:nvPr/>
        </p:nvSpPr>
        <p:spPr>
          <a:xfrm>
            <a:off x="5934075" y="1952625"/>
            <a:ext cx="41910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5C41A0-20AD-4E17-833C-898947D820B2}"/>
              </a:ext>
            </a:extLst>
          </p:cNvPr>
          <p:cNvSpPr>
            <a:spLocks noGrp="1"/>
          </p:cNvSpPr>
          <p:nvPr/>
        </p:nvSpPr>
        <p:spPr>
          <a:xfrm>
            <a:off x="6591300" y="1876425"/>
            <a:ext cx="4762500" cy="52387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Studio Azur est-il une personne juridique ?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E74525F-A6D2-4231-8B62-89FB7D3DCC09}"/>
              </a:ext>
            </a:extLst>
          </p:cNvPr>
          <p:cNvSpPr>
            <a:spLocks noGrp="1"/>
          </p:cNvSpPr>
          <p:nvPr/>
        </p:nvSpPr>
        <p:spPr>
          <a:xfrm>
            <a:off x="5934075" y="2867025"/>
            <a:ext cx="419100" cy="419100"/>
          </a:xfrm>
          <a:prstGeom prst="ellipse">
            <a:avLst/>
          </a:prstGeom>
          <a:solidFill>
            <a:srgbClr val="000000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716454-88E4-4025-BBE3-978D3A61EEC2}"/>
              </a:ext>
            </a:extLst>
          </p:cNvPr>
          <p:cNvSpPr>
            <a:spLocks noGrp="1"/>
          </p:cNvSpPr>
          <p:nvPr/>
        </p:nvSpPr>
        <p:spPr>
          <a:xfrm>
            <a:off x="5934075" y="2933700"/>
            <a:ext cx="41910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EDE704-809B-4E04-9F3C-20B5F4FF63EF}"/>
              </a:ext>
            </a:extLst>
          </p:cNvPr>
          <p:cNvSpPr>
            <a:spLocks noGrp="1"/>
          </p:cNvSpPr>
          <p:nvPr/>
        </p:nvSpPr>
        <p:spPr>
          <a:xfrm>
            <a:off x="6591300" y="2857500"/>
            <a:ext cx="4762500" cy="52387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restaurant, son enseigne et sa société sont-ils la même chose ?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FABC460-AFFB-4723-B5EF-B0258D0B3AAF}"/>
              </a:ext>
            </a:extLst>
          </p:cNvPr>
          <p:cNvSpPr>
            <a:spLocks noGrp="1"/>
          </p:cNvSpPr>
          <p:nvPr/>
        </p:nvSpPr>
        <p:spPr>
          <a:xfrm>
            <a:off x="5934075" y="3848100"/>
            <a:ext cx="419100" cy="419100"/>
          </a:xfrm>
          <a:prstGeom prst="ellipse">
            <a:avLst/>
          </a:prstGeom>
          <a:solidFill>
            <a:srgbClr val="000000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0A454A-3077-4F9C-B9EF-D08EE1FA0DCA}"/>
              </a:ext>
            </a:extLst>
          </p:cNvPr>
          <p:cNvSpPr>
            <a:spLocks noGrp="1"/>
          </p:cNvSpPr>
          <p:nvPr/>
        </p:nvSpPr>
        <p:spPr>
          <a:xfrm>
            <a:off x="5934075" y="3914775"/>
            <a:ext cx="41910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3EC2CD-6378-4FCF-A685-7F1BCAA29F1B}"/>
              </a:ext>
            </a:extLst>
          </p:cNvPr>
          <p:cNvSpPr>
            <a:spLocks noGrp="1"/>
          </p:cNvSpPr>
          <p:nvPr/>
        </p:nvSpPr>
        <p:spPr>
          <a:xfrm>
            <a:off x="6591300" y="3838575"/>
            <a:ext cx="4762500" cy="52387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Paul signe-t-il pour lui-même ou pour une organisation ?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B874208-DD94-4156-843E-38911367F473}"/>
              </a:ext>
            </a:extLst>
          </p:cNvPr>
          <p:cNvSpPr>
            <a:spLocks noGrp="1"/>
          </p:cNvSpPr>
          <p:nvPr/>
        </p:nvSpPr>
        <p:spPr>
          <a:xfrm>
            <a:off x="5934075" y="4829175"/>
            <a:ext cx="419100" cy="419100"/>
          </a:xfrm>
          <a:prstGeom prst="ellipse">
            <a:avLst/>
          </a:prstGeom>
          <a:solidFill>
            <a:srgbClr val="000000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02D602-CFCE-44C8-8324-CCD6008666B3}"/>
              </a:ext>
            </a:extLst>
          </p:cNvPr>
          <p:cNvSpPr>
            <a:spLocks noGrp="1"/>
          </p:cNvSpPr>
          <p:nvPr/>
        </p:nvSpPr>
        <p:spPr>
          <a:xfrm>
            <a:off x="5934075" y="4895850"/>
            <a:ext cx="419100" cy="2667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F4CF98-08F7-4B96-9FD8-500A4513F57B}"/>
              </a:ext>
            </a:extLst>
          </p:cNvPr>
          <p:cNvSpPr>
            <a:spLocks noGrp="1"/>
          </p:cNvSpPr>
          <p:nvPr/>
        </p:nvSpPr>
        <p:spPr>
          <a:xfrm>
            <a:off x="6591300" y="4819650"/>
            <a:ext cx="4762500" cy="52387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Qui devra finalement payer la facture 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849E560-4999-446E-BB52-1D5570FE9FEB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82E8BC-F7F0-4270-A1F9-13985C221844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69405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692167-08A9-441A-9A83-410D5F12FF2A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VOCABULAIRE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09E9B-B30D-44DF-BF10-FDBBC64FCB3C}"/>
              </a:ext>
            </a:extLst>
          </p:cNvPr>
          <p:cNvSpPr>
            <a:spLocks noGrp="1"/>
          </p:cNvSpPr>
          <p:nvPr/>
        </p:nvSpPr>
        <p:spPr>
          <a:xfrm>
            <a:off x="400050" y="552450"/>
            <a:ext cx="11391900" cy="8953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Personne physique et personne morale : deux sujets de droit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85E9BE-B7A4-409A-9EF7-8B9DBCAA52F3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11391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8875D7-D54E-46BC-B030-EB0A77DE5E63}"/>
              </a:ext>
            </a:extLst>
          </p:cNvPr>
          <p:cNvSpPr>
            <a:spLocks noGrp="1"/>
          </p:cNvSpPr>
          <p:nvPr/>
        </p:nvSpPr>
        <p:spPr>
          <a:xfrm>
            <a:off x="400050" y="1685925"/>
            <a:ext cx="11049000" cy="571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personne juridique peut posséder des droits, devoir de l’argent, signer un contrat et agir en justice.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E5307C-BED5-41E9-9B36-7D047B2C63C6}"/>
              </a:ext>
            </a:extLst>
          </p:cNvPr>
          <p:cNvSpPr>
            <a:spLocks noGrp="1"/>
          </p:cNvSpPr>
          <p:nvPr/>
        </p:nvSpPr>
        <p:spPr>
          <a:xfrm>
            <a:off x="400050" y="2609850"/>
            <a:ext cx="5448300" cy="274320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80D2D5-CD8A-45B6-B526-1C1A6A492AEF}"/>
              </a:ext>
            </a:extLst>
          </p:cNvPr>
          <p:cNvSpPr>
            <a:spLocks noGrp="1"/>
          </p:cNvSpPr>
          <p:nvPr/>
        </p:nvSpPr>
        <p:spPr>
          <a:xfrm>
            <a:off x="6229350" y="2609850"/>
            <a:ext cx="5562600" cy="274320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2926E-C509-4F83-BB99-9076A35F1BA0}"/>
              </a:ext>
            </a:extLst>
          </p:cNvPr>
          <p:cNvSpPr>
            <a:spLocks noGrp="1"/>
          </p:cNvSpPr>
          <p:nvPr/>
        </p:nvSpPr>
        <p:spPr>
          <a:xfrm>
            <a:off x="685800" y="2943225"/>
            <a:ext cx="4762500" cy="3619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PERSONNE PHYSIQUE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9834DB-84BE-46A0-949A-D9B5233496C9}"/>
              </a:ext>
            </a:extLst>
          </p:cNvPr>
          <p:cNvSpPr>
            <a:spLocks noGrp="1"/>
          </p:cNvSpPr>
          <p:nvPr/>
        </p:nvSpPr>
        <p:spPr>
          <a:xfrm>
            <a:off x="685800" y="3552825"/>
            <a:ext cx="4572000" cy="5334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 être humain reconnu comme sujet de droit.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217D23-6890-4EBF-BB1F-5DD665AB1FAB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4667250" cy="552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Exemples : un designer indépendant, un particulier, un dirigeant.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C18386-A3A9-4601-AC8A-F80C8B25E771}"/>
              </a:ext>
            </a:extLst>
          </p:cNvPr>
          <p:cNvSpPr>
            <a:spLocks noGrp="1"/>
          </p:cNvSpPr>
          <p:nvPr/>
        </p:nvSpPr>
        <p:spPr>
          <a:xfrm>
            <a:off x="6515100" y="2943225"/>
            <a:ext cx="4762500" cy="3619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LA PERSONNE MORALE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69756-F6EB-4E90-9BD0-89A02660A8FB}"/>
              </a:ext>
            </a:extLst>
          </p:cNvPr>
          <p:cNvSpPr>
            <a:spLocks noGrp="1"/>
          </p:cNvSpPr>
          <p:nvPr/>
        </p:nvSpPr>
        <p:spPr>
          <a:xfrm>
            <a:off x="6515100" y="3552825"/>
            <a:ext cx="4667250" cy="5334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Une organisation reconnue comme une personne distincte.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F170E3-9290-4E89-A0A1-61FAC58BF998}"/>
              </a:ext>
            </a:extLst>
          </p:cNvPr>
          <p:cNvSpPr>
            <a:spLocks noGrp="1"/>
          </p:cNvSpPr>
          <p:nvPr/>
        </p:nvSpPr>
        <p:spPr>
          <a:xfrm>
            <a:off x="6515100" y="4419600"/>
            <a:ext cx="4667250" cy="5524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Exemples : une société, une association, une commune.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5AAC9-CCE6-40C4-82C8-B7F65BE283DC}"/>
              </a:ext>
            </a:extLst>
          </p:cNvPr>
          <p:cNvSpPr>
            <a:spLocks noGrp="1"/>
          </p:cNvSpPr>
          <p:nvPr/>
        </p:nvSpPr>
        <p:spPr>
          <a:xfrm>
            <a:off x="400050" y="5629275"/>
            <a:ext cx="11391900" cy="428625"/>
          </a:xfrm>
          <a:prstGeom prst="rect">
            <a:avLst/>
          </a:prstGeom>
          <a:solidFill>
            <a:srgbClr val="000000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28E5D6-4C84-437B-9628-75B6444F1C2F}"/>
              </a:ext>
            </a:extLst>
          </p:cNvPr>
          <p:cNvSpPr>
            <a:spLocks noGrp="1"/>
          </p:cNvSpPr>
          <p:nvPr/>
        </p:nvSpPr>
        <p:spPr>
          <a:xfrm>
            <a:off x="638175" y="5724525"/>
            <a:ext cx="1091565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t>À retenir : dans un contrat, il faut toujours identifier la personne réellement engagée.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454FE-6D4E-4B83-938C-7EA84B36C5AB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3C7F89-014A-4489-9A81-A4EC4D5FBE00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0892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98633B2-A730-47BB-BED9-AB9FDB9EA5F9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PERSONNALITÉ JURIDIQUE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0E343C-7CB0-4CE1-9C64-452D563BC635}"/>
              </a:ext>
            </a:extLst>
          </p:cNvPr>
          <p:cNvSpPr>
            <a:spLocks noGrp="1"/>
          </p:cNvSpPr>
          <p:nvPr/>
        </p:nvSpPr>
        <p:spPr>
          <a:xfrm>
            <a:off x="400050" y="552450"/>
            <a:ext cx="11391900" cy="8953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Être une personne en droit : trois conséquences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DCFDD6-46A2-4793-8CBD-6B89CD669E1B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11391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92487B-63AF-4A60-96DF-A4BEBD91E16D}"/>
              </a:ext>
            </a:extLst>
          </p:cNvPr>
          <p:cNvSpPr>
            <a:spLocks noGrp="1"/>
          </p:cNvSpPr>
          <p:nvPr/>
        </p:nvSpPr>
        <p:spPr>
          <a:xfrm>
            <a:off x="400050" y="1695450"/>
            <a:ext cx="11049000" cy="7048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La personnalité juridique permet d’être titulaire de droits et d’obligations.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60C28B-323B-4406-BD53-3F642FCA6EAD}"/>
              </a:ext>
            </a:extLst>
          </p:cNvPr>
          <p:cNvSpPr>
            <a:spLocks noGrp="1"/>
          </p:cNvSpPr>
          <p:nvPr/>
        </p:nvSpPr>
        <p:spPr>
          <a:xfrm>
            <a:off x="400050" y="2781300"/>
            <a:ext cx="3476625" cy="27622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4C8DE-8875-4A73-A4E6-819EB35A36E4}"/>
              </a:ext>
            </a:extLst>
          </p:cNvPr>
          <p:cNvSpPr>
            <a:spLocks noGrp="1"/>
          </p:cNvSpPr>
          <p:nvPr/>
        </p:nvSpPr>
        <p:spPr>
          <a:xfrm>
            <a:off x="638175" y="3000375"/>
            <a:ext cx="762000" cy="495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A0BAA-C7A4-47ED-8D25-08F937B29BAD}"/>
              </a:ext>
            </a:extLst>
          </p:cNvPr>
          <p:cNvSpPr>
            <a:spLocks noGrp="1"/>
          </p:cNvSpPr>
          <p:nvPr/>
        </p:nvSpPr>
        <p:spPr>
          <a:xfrm>
            <a:off x="638175" y="3752850"/>
            <a:ext cx="2952750" cy="3238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AVOIR DES DROITS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632CD2-EB11-43AF-B9B0-568A6B40041A}"/>
              </a:ext>
            </a:extLst>
          </p:cNvPr>
          <p:cNvSpPr>
            <a:spLocks noGrp="1"/>
          </p:cNvSpPr>
          <p:nvPr/>
        </p:nvSpPr>
        <p:spPr>
          <a:xfrm>
            <a:off x="638175" y="4343400"/>
            <a:ext cx="2952750" cy="876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Posséder un bien, une créance ou des droits sur une création.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494C9B-8AD4-47F2-BC59-85AC554BEBCF}"/>
              </a:ext>
            </a:extLst>
          </p:cNvPr>
          <p:cNvSpPr>
            <a:spLocks noGrp="1"/>
          </p:cNvSpPr>
          <p:nvPr/>
        </p:nvSpPr>
        <p:spPr>
          <a:xfrm>
            <a:off x="4257675" y="2781300"/>
            <a:ext cx="3476625" cy="27622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A4A59E-903D-4656-8D77-E236813A238B}"/>
              </a:ext>
            </a:extLst>
          </p:cNvPr>
          <p:cNvSpPr>
            <a:spLocks noGrp="1"/>
          </p:cNvSpPr>
          <p:nvPr/>
        </p:nvSpPr>
        <p:spPr>
          <a:xfrm>
            <a:off x="4495800" y="3000375"/>
            <a:ext cx="762000" cy="495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0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F690D5-0B13-41B4-8B24-23C9AFF269D1}"/>
              </a:ext>
            </a:extLst>
          </p:cNvPr>
          <p:cNvSpPr>
            <a:spLocks noGrp="1"/>
          </p:cNvSpPr>
          <p:nvPr/>
        </p:nvSpPr>
        <p:spPr>
          <a:xfrm>
            <a:off x="4495800" y="3752850"/>
            <a:ext cx="2952750" cy="3238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AVOIR DES OBLIGATIONS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4606A0-C187-414D-8D7E-46C8A498B374}"/>
              </a:ext>
            </a:extLst>
          </p:cNvPr>
          <p:cNvSpPr>
            <a:spLocks noGrp="1"/>
          </p:cNvSpPr>
          <p:nvPr/>
        </p:nvSpPr>
        <p:spPr>
          <a:xfrm>
            <a:off x="4495800" y="4343400"/>
            <a:ext cx="2952750" cy="876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Payer un prix, livrer une prestation ou réparer un dommage.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4661C2-A332-40A0-B3E1-946E7654E735}"/>
              </a:ext>
            </a:extLst>
          </p:cNvPr>
          <p:cNvSpPr>
            <a:spLocks noGrp="1"/>
          </p:cNvSpPr>
          <p:nvPr/>
        </p:nvSpPr>
        <p:spPr>
          <a:xfrm>
            <a:off x="8115300" y="2781300"/>
            <a:ext cx="3476625" cy="27622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C834BD-45B4-40ED-B7AE-04313FFAC3E6}"/>
              </a:ext>
            </a:extLst>
          </p:cNvPr>
          <p:cNvSpPr>
            <a:spLocks noGrp="1"/>
          </p:cNvSpPr>
          <p:nvPr/>
        </p:nvSpPr>
        <p:spPr>
          <a:xfrm>
            <a:off x="8353425" y="3000375"/>
            <a:ext cx="762000" cy="495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24BEB3-9B93-4A59-9975-C791BB884419}"/>
              </a:ext>
            </a:extLst>
          </p:cNvPr>
          <p:cNvSpPr>
            <a:spLocks noGrp="1"/>
          </p:cNvSpPr>
          <p:nvPr/>
        </p:nvSpPr>
        <p:spPr>
          <a:xfrm>
            <a:off x="8353425" y="3752850"/>
            <a:ext cx="2952750" cy="3238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AGIR EN JUSTICE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FBE767-2DB6-4DC5-9679-B58381C39542}"/>
              </a:ext>
            </a:extLst>
          </p:cNvPr>
          <p:cNvSpPr>
            <a:spLocks noGrp="1"/>
          </p:cNvSpPr>
          <p:nvPr/>
        </p:nvSpPr>
        <p:spPr>
          <a:xfrm>
            <a:off x="8353425" y="4343400"/>
            <a:ext cx="2952750" cy="8763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Réclamer l’exécution d’un contrat ou défendre ses droits.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4BDB5A-1BD5-45A1-86F9-F776E41F20CF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0DD2D8-8337-40C4-A47E-E58190118040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172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3BCFC37-25DF-4AB4-9FB6-283CA2B2CF6C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CAPACITÉ JURIDIQUE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5E4AAF-9A9B-4CBE-A140-307D8DB1D726}"/>
              </a:ext>
            </a:extLst>
          </p:cNvPr>
          <p:cNvSpPr>
            <a:spLocks noGrp="1"/>
          </p:cNvSpPr>
          <p:nvPr/>
        </p:nvSpPr>
        <p:spPr>
          <a:xfrm>
            <a:off x="400050" y="552450"/>
            <a:ext cx="11391900" cy="8953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Avoir des droits ne signifie pas toujours pouvoir agir seul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536D67-87FD-459F-9086-546F22854CEB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11391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327114-6338-4DBB-BB3E-4DF699A8FA82}"/>
              </a:ext>
            </a:extLst>
          </p:cNvPr>
          <p:cNvSpPr>
            <a:spLocks noGrp="1"/>
          </p:cNvSpPr>
          <p:nvPr/>
        </p:nvSpPr>
        <p:spPr>
          <a:xfrm>
            <a:off x="400050" y="1724025"/>
            <a:ext cx="133350" cy="8001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BC6459-D6D4-410B-86B4-5C082AD9B102}"/>
              </a:ext>
            </a:extLst>
          </p:cNvPr>
          <p:cNvSpPr>
            <a:spLocks noGrp="1"/>
          </p:cNvSpPr>
          <p:nvPr/>
        </p:nvSpPr>
        <p:spPr>
          <a:xfrm>
            <a:off x="781050" y="1752600"/>
            <a:ext cx="4286250" cy="285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CAPACITÉ DE JOUISSANCE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4F8E8-F123-47DD-AE12-B6B721B5D7E1}"/>
              </a:ext>
            </a:extLst>
          </p:cNvPr>
          <p:cNvSpPr>
            <a:spLocks noGrp="1"/>
          </p:cNvSpPr>
          <p:nvPr/>
        </p:nvSpPr>
        <p:spPr>
          <a:xfrm>
            <a:off x="5210175" y="1743075"/>
            <a:ext cx="6191250" cy="6667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L’aptitude à être titulaire de droits et d’obligations.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D5FA6E-1AC5-4514-93B1-C80973DB8D3F}"/>
              </a:ext>
            </a:extLst>
          </p:cNvPr>
          <p:cNvSpPr>
            <a:spLocks noGrp="1"/>
          </p:cNvSpPr>
          <p:nvPr/>
        </p:nvSpPr>
        <p:spPr>
          <a:xfrm>
            <a:off x="781050" y="2695575"/>
            <a:ext cx="10629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0F7DAB-34CB-4413-9363-BF7D0A036DBE}"/>
              </a:ext>
            </a:extLst>
          </p:cNvPr>
          <p:cNvSpPr>
            <a:spLocks noGrp="1"/>
          </p:cNvSpPr>
          <p:nvPr/>
        </p:nvSpPr>
        <p:spPr>
          <a:xfrm>
            <a:off x="400050" y="2847975"/>
            <a:ext cx="133350" cy="800100"/>
          </a:xfrm>
          <a:prstGeom prst="rect">
            <a:avLst/>
          </a:prstGeom>
          <a:solidFill>
            <a:srgbClr val="6DCBF4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8E098D-41D0-430B-92DF-339D9E806CDD}"/>
              </a:ext>
            </a:extLst>
          </p:cNvPr>
          <p:cNvSpPr>
            <a:spLocks noGrp="1"/>
          </p:cNvSpPr>
          <p:nvPr/>
        </p:nvSpPr>
        <p:spPr>
          <a:xfrm>
            <a:off x="781050" y="2876550"/>
            <a:ext cx="4286250" cy="285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CAPACITÉ D’EXERCICE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0D593-5D58-4F86-949A-C0714C7EE709}"/>
              </a:ext>
            </a:extLst>
          </p:cNvPr>
          <p:cNvSpPr>
            <a:spLocks noGrp="1"/>
          </p:cNvSpPr>
          <p:nvPr/>
        </p:nvSpPr>
        <p:spPr>
          <a:xfrm>
            <a:off x="5210175" y="2867025"/>
            <a:ext cx="6191250" cy="6667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L’aptitude à exercer soi-même ses droits, notamment en signant.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47B2B0-156C-43E8-9DA5-8EDEC65AB467}"/>
              </a:ext>
            </a:extLst>
          </p:cNvPr>
          <p:cNvSpPr>
            <a:spLocks noGrp="1"/>
          </p:cNvSpPr>
          <p:nvPr/>
        </p:nvSpPr>
        <p:spPr>
          <a:xfrm>
            <a:off x="781050" y="3819525"/>
            <a:ext cx="10629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7E28A7-1BC1-4493-B5FB-1B04507D3DDE}"/>
              </a:ext>
            </a:extLst>
          </p:cNvPr>
          <p:cNvSpPr>
            <a:spLocks noGrp="1"/>
          </p:cNvSpPr>
          <p:nvPr/>
        </p:nvSpPr>
        <p:spPr>
          <a:xfrm>
            <a:off x="400050" y="3971925"/>
            <a:ext cx="133350" cy="8001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8012E69-AC71-4244-9FD3-5FBE7E0E3191}"/>
              </a:ext>
            </a:extLst>
          </p:cNvPr>
          <p:cNvSpPr>
            <a:spLocks noGrp="1"/>
          </p:cNvSpPr>
          <p:nvPr/>
        </p:nvSpPr>
        <p:spPr>
          <a:xfrm>
            <a:off x="781050" y="4000500"/>
            <a:ext cx="4286250" cy="2857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REPRÉSENTATION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1C756B-0E2A-45B7-959E-AE4AA7DC11B4}"/>
              </a:ext>
            </a:extLst>
          </p:cNvPr>
          <p:cNvSpPr>
            <a:spLocks noGrp="1"/>
          </p:cNvSpPr>
          <p:nvPr/>
        </p:nvSpPr>
        <p:spPr>
          <a:xfrm>
            <a:off x="5210175" y="3990975"/>
            <a:ext cx="6191250" cy="66675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1500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autre personne peut agir valablement au nom du titulaire.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D2DBD0-EFE8-48D6-BBCF-472B6120659B}"/>
              </a:ext>
            </a:extLst>
          </p:cNvPr>
          <p:cNvSpPr>
            <a:spLocks noGrp="1"/>
          </p:cNvSpPr>
          <p:nvPr/>
        </p:nvSpPr>
        <p:spPr>
          <a:xfrm>
            <a:off x="781050" y="4943475"/>
            <a:ext cx="10629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5A7D04-2E96-4654-97B8-915F4AA3D697}"/>
              </a:ext>
            </a:extLst>
          </p:cNvPr>
          <p:cNvSpPr>
            <a:spLocks noGrp="1"/>
          </p:cNvSpPr>
          <p:nvPr/>
        </p:nvSpPr>
        <p:spPr>
          <a:xfrm>
            <a:off x="400050" y="5267325"/>
            <a:ext cx="11391900" cy="80010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1FD8B6-39B1-4090-98E2-1971D782C707}"/>
              </a:ext>
            </a:extLst>
          </p:cNvPr>
          <p:cNvSpPr>
            <a:spLocks noGrp="1"/>
          </p:cNvSpPr>
          <p:nvPr/>
        </p:nvSpPr>
        <p:spPr>
          <a:xfrm>
            <a:off x="647700" y="5457825"/>
            <a:ext cx="2333625" cy="2571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La question pratique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54912D-1B3E-4082-9FB8-C8922EDAD8B5}"/>
              </a:ext>
            </a:extLst>
          </p:cNvPr>
          <p:cNvSpPr>
            <a:spLocks noGrp="1"/>
          </p:cNvSpPr>
          <p:nvPr/>
        </p:nvSpPr>
        <p:spPr>
          <a:xfrm>
            <a:off x="3162300" y="5429250"/>
            <a:ext cx="8172450" cy="4476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personne qui accepte le devis a-t-elle le pouvoir d’engager juridiquement le client 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58A12-05A2-404B-8114-51B3AF4FFC99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DF4339-CAC3-4C37-B1E3-9D6751B45A7E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6453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BD7484D-2958-45F8-B3B3-423892D41CC7}"/>
              </a:ext>
            </a:extLst>
          </p:cNvPr>
          <p:cNvSpPr>
            <a:spLocks noGrp="1"/>
          </p:cNvSpPr>
          <p:nvPr/>
        </p:nvSpPr>
        <p:spPr>
          <a:xfrm>
            <a:off x="400050" y="266700"/>
            <a:ext cx="4953000" cy="23812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FORMES D’ORGANISATION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55988C-02F5-4715-B2E4-25CFC882611D}"/>
              </a:ext>
            </a:extLst>
          </p:cNvPr>
          <p:cNvSpPr>
            <a:spLocks noGrp="1"/>
          </p:cNvSpPr>
          <p:nvPr/>
        </p:nvSpPr>
        <p:spPr>
          <a:xfrm>
            <a:off x="400050" y="552450"/>
            <a:ext cx="11391900" cy="8953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9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Le designer peut travailler avec cinq types de personnes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C6B3B8-B585-4302-9685-2F98342C072D}"/>
              </a:ext>
            </a:extLst>
          </p:cNvPr>
          <p:cNvSpPr>
            <a:spLocks noGrp="1"/>
          </p:cNvSpPr>
          <p:nvPr/>
        </p:nvSpPr>
        <p:spPr>
          <a:xfrm>
            <a:off x="400050" y="1381125"/>
            <a:ext cx="11391900" cy="9525"/>
          </a:xfrm>
          <a:prstGeom prst="rect">
            <a:avLst/>
          </a:prstGeom>
          <a:solidFill>
            <a:srgbClr val="B8BCC4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6FC4E9-0396-4A3C-8FC6-F3281677AA4A}"/>
              </a:ext>
            </a:extLst>
          </p:cNvPr>
          <p:cNvSpPr>
            <a:spLocks noGrp="1"/>
          </p:cNvSpPr>
          <p:nvPr/>
        </p:nvSpPr>
        <p:spPr>
          <a:xfrm>
            <a:off x="400050" y="1914525"/>
            <a:ext cx="3505200" cy="16573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DCCB0-EAF0-4198-A504-6940A86392E6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428625" cy="3048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1B7AF5-848F-4082-8F59-942158CEC316}"/>
              </a:ext>
            </a:extLst>
          </p:cNvPr>
          <p:cNvSpPr>
            <a:spLocks noGrp="1"/>
          </p:cNvSpPr>
          <p:nvPr/>
        </p:nvSpPr>
        <p:spPr>
          <a:xfrm>
            <a:off x="1143000" y="2095500"/>
            <a:ext cx="2552700" cy="4095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ENTREPRISE INDIVIDUELLE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9FAFA1-4914-4A62-B8C0-82F51DAEA5AF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3086100" cy="628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Le professionnel agit en son nom : personne physique.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2A6E0-099A-4CC2-B8A3-B7D214E4E67B}"/>
              </a:ext>
            </a:extLst>
          </p:cNvPr>
          <p:cNvSpPr>
            <a:spLocks noGrp="1"/>
          </p:cNvSpPr>
          <p:nvPr/>
        </p:nvSpPr>
        <p:spPr>
          <a:xfrm>
            <a:off x="4343400" y="1914525"/>
            <a:ext cx="3505200" cy="16573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9B2304-3077-402D-81A7-F584C34475DB}"/>
              </a:ext>
            </a:extLst>
          </p:cNvPr>
          <p:cNvSpPr>
            <a:spLocks noGrp="1"/>
          </p:cNvSpPr>
          <p:nvPr/>
        </p:nvSpPr>
        <p:spPr>
          <a:xfrm>
            <a:off x="4552950" y="2095500"/>
            <a:ext cx="428625" cy="3048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1C31E3-6A6E-4C03-93AF-0781042869F0}"/>
              </a:ext>
            </a:extLst>
          </p:cNvPr>
          <p:cNvSpPr>
            <a:spLocks noGrp="1"/>
          </p:cNvSpPr>
          <p:nvPr/>
        </p:nvSpPr>
        <p:spPr>
          <a:xfrm>
            <a:off x="5086350" y="2095500"/>
            <a:ext cx="2552700" cy="4095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SOCIÉTÉ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869BC-3AE6-4DF8-986A-AA73FE02C4DA}"/>
              </a:ext>
            </a:extLst>
          </p:cNvPr>
          <p:cNvSpPr>
            <a:spLocks noGrp="1"/>
          </p:cNvSpPr>
          <p:nvPr/>
        </p:nvSpPr>
        <p:spPr>
          <a:xfrm>
            <a:off x="4552950" y="2686050"/>
            <a:ext cx="3086100" cy="628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SAS, SASU, SARL ou EURL : personne morale.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FD44BA-877B-4DA5-93F7-5204B1B9C203}"/>
              </a:ext>
            </a:extLst>
          </p:cNvPr>
          <p:cNvSpPr>
            <a:spLocks noGrp="1"/>
          </p:cNvSpPr>
          <p:nvPr/>
        </p:nvSpPr>
        <p:spPr>
          <a:xfrm>
            <a:off x="8286750" y="1914525"/>
            <a:ext cx="3505200" cy="16573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034EF3-A0F5-4B89-8340-19ACBC49ECDB}"/>
              </a:ext>
            </a:extLst>
          </p:cNvPr>
          <p:cNvSpPr>
            <a:spLocks noGrp="1"/>
          </p:cNvSpPr>
          <p:nvPr/>
        </p:nvSpPr>
        <p:spPr>
          <a:xfrm>
            <a:off x="8496300" y="2095500"/>
            <a:ext cx="428625" cy="3048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423ED-88B6-45B6-B423-72D574D89180}"/>
              </a:ext>
            </a:extLst>
          </p:cNvPr>
          <p:cNvSpPr>
            <a:spLocks noGrp="1"/>
          </p:cNvSpPr>
          <p:nvPr/>
        </p:nvSpPr>
        <p:spPr>
          <a:xfrm>
            <a:off x="9029700" y="2095500"/>
            <a:ext cx="2552700" cy="4095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ASSOCIATION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E5E43D-483B-4BBC-A242-1A898819FA5D}"/>
              </a:ext>
            </a:extLst>
          </p:cNvPr>
          <p:cNvSpPr>
            <a:spLocks noGrp="1"/>
          </p:cNvSpPr>
          <p:nvPr/>
        </p:nvSpPr>
        <p:spPr>
          <a:xfrm>
            <a:off x="8496300" y="2686050"/>
            <a:ext cx="3086100" cy="628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association déclarée peut contracter en son nom.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9636B-6117-4985-8431-1C156A9AC7E4}"/>
              </a:ext>
            </a:extLst>
          </p:cNvPr>
          <p:cNvSpPr>
            <a:spLocks noGrp="1"/>
          </p:cNvSpPr>
          <p:nvPr/>
        </p:nvSpPr>
        <p:spPr>
          <a:xfrm>
            <a:off x="2371725" y="3914775"/>
            <a:ext cx="3505200" cy="1657350"/>
          </a:xfrm>
          <a:prstGeom prst="rect">
            <a:avLst/>
          </a:prstGeom>
          <a:solidFill>
            <a:srgbClr val="EDEDED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70470B-13B2-44BA-8A2A-908060F5FB8F}"/>
              </a:ext>
            </a:extLst>
          </p:cNvPr>
          <p:cNvSpPr>
            <a:spLocks noGrp="1"/>
          </p:cNvSpPr>
          <p:nvPr/>
        </p:nvSpPr>
        <p:spPr>
          <a:xfrm>
            <a:off x="2581275" y="4095750"/>
            <a:ext cx="428625" cy="3048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C75855-F726-4CD0-8183-A08B9AE93C02}"/>
              </a:ext>
            </a:extLst>
          </p:cNvPr>
          <p:cNvSpPr>
            <a:spLocks noGrp="1"/>
          </p:cNvSpPr>
          <p:nvPr/>
        </p:nvSpPr>
        <p:spPr>
          <a:xfrm>
            <a:off x="3114675" y="4095750"/>
            <a:ext cx="2552700" cy="4095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PERSONNE PUBLIQUE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CCB5C0-A5DD-47FF-914A-967B445FAA66}"/>
              </a:ext>
            </a:extLst>
          </p:cNvPr>
          <p:cNvSpPr>
            <a:spLocks noGrp="1"/>
          </p:cNvSpPr>
          <p:nvPr/>
        </p:nvSpPr>
        <p:spPr>
          <a:xfrm>
            <a:off x="2581275" y="4686300"/>
            <a:ext cx="3086100" cy="628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Commune, musée public ou établissement public.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35A154-6C21-4A97-822C-AE3A916DE604}"/>
              </a:ext>
            </a:extLst>
          </p:cNvPr>
          <p:cNvSpPr>
            <a:spLocks noGrp="1"/>
          </p:cNvSpPr>
          <p:nvPr/>
        </p:nvSpPr>
        <p:spPr>
          <a:xfrm>
            <a:off x="6315075" y="3914775"/>
            <a:ext cx="3505200" cy="1657350"/>
          </a:xfrm>
          <a:prstGeom prst="rect">
            <a:avLst/>
          </a:prstGeom>
          <a:solidFill>
            <a:srgbClr val="F6F7F8"/>
          </a:solidFill>
          <a:ln w="0">
            <a:noFill/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F14FD1-2AB0-4128-A49E-2CD754466A1B}"/>
              </a:ext>
            </a:extLst>
          </p:cNvPr>
          <p:cNvSpPr>
            <a:spLocks noGrp="1"/>
          </p:cNvSpPr>
          <p:nvPr/>
        </p:nvSpPr>
        <p:spPr>
          <a:xfrm>
            <a:off x="6524625" y="4095750"/>
            <a:ext cx="428625" cy="3048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t>05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A53F01-84C9-4AEF-9F06-C8A048457253}"/>
              </a:ext>
            </a:extLst>
          </p:cNvPr>
          <p:cNvSpPr>
            <a:spLocks noGrp="1"/>
          </p:cNvSpPr>
          <p:nvPr/>
        </p:nvSpPr>
        <p:spPr>
          <a:xfrm>
            <a:off x="7058025" y="4095750"/>
            <a:ext cx="2552700" cy="409575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PARTICULIER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F17280-BE57-4C57-B4BD-D243A3E8E216}"/>
              </a:ext>
            </a:extLst>
          </p:cNvPr>
          <p:cNvSpPr>
            <a:spLocks noGrp="1"/>
          </p:cNvSpPr>
          <p:nvPr/>
        </p:nvSpPr>
        <p:spPr>
          <a:xfrm>
            <a:off x="6524625" y="4686300"/>
            <a:ext cx="3086100" cy="628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Une personne physique qui agit pour elle-même.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7CD095-8F16-4FCA-A385-D1B27E868F10}"/>
              </a:ext>
            </a:extLst>
          </p:cNvPr>
          <p:cNvSpPr>
            <a:spLocks noGrp="1"/>
          </p:cNvSpPr>
          <p:nvPr/>
        </p:nvSpPr>
        <p:spPr>
          <a:xfrm>
            <a:off x="400050" y="5886450"/>
            <a:ext cx="11391900" cy="24765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La forme juridique indique qui possède les droits et supporte les obligations.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CD70EC7-CF46-473E-BE39-16F9DF1C31C4}"/>
              </a:ext>
            </a:extLst>
          </p:cNvPr>
          <p:cNvSpPr>
            <a:spLocks noGrp="1"/>
          </p:cNvSpPr>
          <p:nvPr/>
        </p:nvSpPr>
        <p:spPr>
          <a:xfrm>
            <a:off x="400050" y="6419850"/>
            <a:ext cx="495300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DNMADE 2  ·  Droit appliqué au design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A4DE43-2159-41E6-B9A6-79E97958DD54}"/>
              </a:ext>
            </a:extLst>
          </p:cNvPr>
          <p:cNvSpPr>
            <a:spLocks noGrp="1"/>
          </p:cNvSpPr>
          <p:nvPr/>
        </p:nvSpPr>
        <p:spPr>
          <a:xfrm>
            <a:off x="11125200" y="6419850"/>
            <a:ext cx="666750" cy="19050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75" b="0">
                <a:solidFill>
                  <a:srgbClr val="5F6670"/>
                </a:solidFill>
                <a:latin typeface="Helvetica Neue"/>
                <a:ea typeface="Helvetica Neue"/>
                <a:cs typeface="Helvetica Neue"/>
              </a:defRPr>
            </a:pPr>
            <a: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9468019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Macintosh PowerPoint</Application>
  <DocSecurity>0</DocSecurity>
  <PresentationFormat>Grand écran</PresentationFormat>
  <Paragraphs>93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Calibri</vt:lpstr>
      <vt:lpstr>ChatGPT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jo</cp:lastModifiedBy>
  <cp:revision>1</cp:revision>
  <dcterms:created xsi:type="dcterms:W3CDTF">2026-09-13T15:40:40Z</dcterms:created>
  <dcterms:modified xsi:type="dcterms:W3CDTF">2026-09-20T16:01:49Z</dcterms:modified>
</cp:coreProperties>
</file>