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409fedcd2284a30" /><Relationship Type="http://schemas.openxmlformats.org/officeDocument/2006/relationships/extended-properties" Target="/docProps/app.xml" Id="R0b0225d138624813" /><Relationship Type="http://schemas.openxmlformats.org/officeDocument/2006/relationships/officeDocument" Target="/ppt/presentation.xml" Id="R8b387c0519dd4ab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094d13216494ba4"/>
  </p:sldMasterIdLst>
  <p:notesMasterIdLst>
    <p:notesMasterId xmlns:r="http://schemas.openxmlformats.org/officeDocument/2006/relationships" r:id="Rdebf390cb17c4af9"/>
  </p:notesMasterIdLst>
  <p:sldIdLst>
    <p:sldId xmlns:r="http://schemas.openxmlformats.org/officeDocument/2006/relationships" id="256" r:id="R4d04400935414718"/>
    <p:sldId xmlns:r="http://schemas.openxmlformats.org/officeDocument/2006/relationships" id="257" r:id="Rec89a9fadf0c46e2"/>
    <p:sldId xmlns:r="http://schemas.openxmlformats.org/officeDocument/2006/relationships" id="258" r:id="Rbd362ef93470448e"/>
    <p:sldId xmlns:r="http://schemas.openxmlformats.org/officeDocument/2006/relationships" id="259" r:id="R2eb3f63dc12d46bb"/>
    <p:sldId xmlns:r="http://schemas.openxmlformats.org/officeDocument/2006/relationships" id="260" r:id="R8afe2b07f31445e8"/>
    <p:sldId xmlns:r="http://schemas.openxmlformats.org/officeDocument/2006/relationships" id="261" r:id="R844df7f30094461c"/>
    <p:sldId xmlns:r="http://schemas.openxmlformats.org/officeDocument/2006/relationships" id="262" r:id="R5a3ae8ce970a46df"/>
    <p:sldId xmlns:r="http://schemas.openxmlformats.org/officeDocument/2006/relationships" id="263" r:id="R7e17c464b4054783"/>
    <p:sldId xmlns:r="http://schemas.openxmlformats.org/officeDocument/2006/relationships" id="264" r:id="Ra4b900a91ac74445"/>
    <p:sldId xmlns:r="http://schemas.openxmlformats.org/officeDocument/2006/relationships" id="265" r:id="Rab40ec1add9d4c73"/>
    <p:sldId xmlns:r="http://schemas.openxmlformats.org/officeDocument/2006/relationships" id="266" r:id="Rf846d743302748a7"/>
    <p:sldId xmlns:r="http://schemas.openxmlformats.org/officeDocument/2006/relationships" id="267" r:id="R0a117ad7f226415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852604f075452c" /><Relationship Type="http://schemas.openxmlformats.org/officeDocument/2006/relationships/slideMaster" Target="/ppt/slideMasters/slideMaster1.xml" Id="R9094d13216494ba4" /><Relationship Type="http://schemas.openxmlformats.org/officeDocument/2006/relationships/notesMaster" Target="/ppt/notesMasters/notesMaster1.xml" Id="Rdebf390cb17c4af9" /><Relationship Type="http://schemas.openxmlformats.org/officeDocument/2006/relationships/presProps" Target="/ppt/presProps.xml" Id="Rfb9d04f20af34040" /><Relationship Type="http://schemas.openxmlformats.org/officeDocument/2006/relationships/viewProps" Target="/ppt/viewProps.xml" Id="R3825acd237a34fcb" /><Relationship Type="http://schemas.openxmlformats.org/officeDocument/2006/relationships/tableStyles" Target="/ppt/tableStyles.xml" Id="Rb6f25fde5eaa48ed" /><Relationship Type="http://schemas.openxmlformats.org/officeDocument/2006/relationships/slide" Target="/ppt/slides/slide1.xml" Id="R4d04400935414718" /><Relationship Type="http://schemas.openxmlformats.org/officeDocument/2006/relationships/slide" Target="/ppt/slides/slide2.xml" Id="Rec89a9fadf0c46e2" /><Relationship Type="http://schemas.openxmlformats.org/officeDocument/2006/relationships/slide" Target="/ppt/slides/slide3.xml" Id="Rbd362ef93470448e" /><Relationship Type="http://schemas.openxmlformats.org/officeDocument/2006/relationships/slide" Target="/ppt/slides/slide4.xml" Id="R2eb3f63dc12d46bb" /><Relationship Type="http://schemas.openxmlformats.org/officeDocument/2006/relationships/slide" Target="/ppt/slides/slide5.xml" Id="R8afe2b07f31445e8" /><Relationship Type="http://schemas.openxmlformats.org/officeDocument/2006/relationships/slide" Target="/ppt/slides/slide6.xml" Id="R844df7f30094461c" /><Relationship Type="http://schemas.openxmlformats.org/officeDocument/2006/relationships/slide" Target="/ppt/slides/slide7.xml" Id="R5a3ae8ce970a46df" /><Relationship Type="http://schemas.openxmlformats.org/officeDocument/2006/relationships/slide" Target="/ppt/slides/slide8.xml" Id="R7e17c464b4054783" /><Relationship Type="http://schemas.openxmlformats.org/officeDocument/2006/relationships/slide" Target="/ppt/slides/slide9.xml" Id="Ra4b900a91ac74445" /><Relationship Type="http://schemas.openxmlformats.org/officeDocument/2006/relationships/slide" Target="/ppt/slides/slide10.xml" Id="Rab40ec1add9d4c73" /><Relationship Type="http://schemas.openxmlformats.org/officeDocument/2006/relationships/slide" Target="/ppt/slides/slide11.xml" Id="Rf846d743302748a7" /><Relationship Type="http://schemas.openxmlformats.org/officeDocument/2006/relationships/slide" Target="/ppt/slides/slide12.xml" Id="R0a117ad7f22641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b2b370f0a348e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165571703044bbf" /><Relationship Type="http://schemas.openxmlformats.org/officeDocument/2006/relationships/notesMaster" Target="/ppt/notesMasters/notesMaster1.xml" Id="R4ed5f8ada6774d7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ffc04793c64d2f" /><Relationship Type="http://schemas.openxmlformats.org/officeDocument/2006/relationships/notesMaster" Target="/ppt/notesMasters/notesMaster1.xml" Id="R6ccc6d40939c4bc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c1c33e31e64270" /><Relationship Type="http://schemas.openxmlformats.org/officeDocument/2006/relationships/notesMaster" Target="/ppt/notesMasters/notesMaster1.xml" Id="R8d56be531115426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ecfa2f17b36421b" /><Relationship Type="http://schemas.openxmlformats.org/officeDocument/2006/relationships/notesMaster" Target="/ppt/notesMasters/notesMaster1.xml" Id="R5c3a7b2c57bf48e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c11d5230614cbf" /><Relationship Type="http://schemas.openxmlformats.org/officeDocument/2006/relationships/notesMaster" Target="/ppt/notesMasters/notesMaster1.xml" Id="Rdbebe460beaa44c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c15ba9a06a447a6" /><Relationship Type="http://schemas.openxmlformats.org/officeDocument/2006/relationships/notesMaster" Target="/ppt/notesMasters/notesMaster1.xml" Id="R9f6cff4add71411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7190b2a69e04e58" /><Relationship Type="http://schemas.openxmlformats.org/officeDocument/2006/relationships/notesMaster" Target="/ppt/notesMasters/notesMaster1.xml" Id="R9dc9d25373ac4b1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411cedfe1b445ba" /><Relationship Type="http://schemas.openxmlformats.org/officeDocument/2006/relationships/notesMaster" Target="/ppt/notesMasters/notesMaster1.xml" Id="R032a073ac4de4e4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f205feaf9d7440d" /><Relationship Type="http://schemas.openxmlformats.org/officeDocument/2006/relationships/notesMaster" Target="/ppt/notesMasters/notesMaster1.xml" Id="Rccbf3ac5d7e74b8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e9a29e056f64079" /><Relationship Type="http://schemas.openxmlformats.org/officeDocument/2006/relationships/notesMaster" Target="/ppt/notesMasters/notesMaster1.xml" Id="R3f61b2bd99264e0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2ac6f7af5144eb4" /><Relationship Type="http://schemas.openxmlformats.org/officeDocument/2006/relationships/notesMaster" Target="/ppt/notesMasters/notesMaster1.xml" Id="R38afc47dd3fd4cd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f35532bafc34d25" /><Relationship Type="http://schemas.openxmlformats.org/officeDocument/2006/relationships/notesMaster" Target="/ppt/notesMasters/notesMaster1.xml" Id="R1c0544213ce146c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Ouverture du cours 3.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 pédagogique fictif.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https://www.legifrance.gouv.fr/codes/article_lc/LEGIARTI000036829818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https://www.legifrance.gouv.fr/codes/article_lc/LEGIARTI000032040891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https://www.legifrance.gouv.fr/codes/article_lc/LEGIARTI000032040896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https://www.legifrance.gouv.fr/codes/article_lc/LEGIARTI000032040896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https://www.legifrance.gouv.fr/codes/article_lc/LEGIARTI000006436219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https://www.legifrance.gouv.fr/codes/id/LEGIARTI000032041008/2016-10-01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https://www.legifrance.gouv.fr/codes/article_lc/LEGIARTI000006436355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https://www.legifrance.gouv.fr/codes/article_lc/LEGIARTI000032041158</a:t>
            </a:r>
            <a:endParaRPr/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 pédagogique fictif. Premières étapes du raisonnement juridique.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https://www.legifrance.gouv.fr/codes/article_lc/LEGIARTI000032040896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Conclusion conditionnelle : elle suppose une offre ferme et précise, une acceptation sans réserve et un signataire habilité.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https://www.legifrance.gouv.fr/codes/article_lc/LEGIARTI000032040896</a:t>
            </a:r>
          </a:p>
          <a:p xmlns:a="http://schemas.openxmlformats.org/drawingml/2006/main">
            <a:r>
              <a:t>- https://www.legifrance.gouv.fr/codes/article_lc/LEGIARTI000006436219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3ac84eb5bb450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fea75a4d2af4725" /><Relationship Type="http://schemas.openxmlformats.org/officeDocument/2006/relationships/slideLayout" Target="/ppt/slideLayouts/slideLayout1.xml" Id="Rabdbede58d7b40b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bdbede58d7b40b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4bef6a950d49d1" /><Relationship Type="http://schemas.openxmlformats.org/officeDocument/2006/relationships/notesSlide" Target="/ppt/notesSlides/notesSlide1.xml" Id="R8908e94493b4409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ad6306976a451f" /><Relationship Type="http://schemas.openxmlformats.org/officeDocument/2006/relationships/notesSlide" Target="/ppt/notesSlides/notesSlide2.xml" Id="R92fef052441c42a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71fa7ed6eb420f" /><Relationship Type="http://schemas.openxmlformats.org/officeDocument/2006/relationships/notesSlide" Target="/ppt/notesSlides/notesSlide3.xml" Id="R7439647b393e48c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efc6ac8e7e4bad" /><Relationship Type="http://schemas.openxmlformats.org/officeDocument/2006/relationships/notesSlide" Target="/ppt/notesSlides/notesSlide4.xml" Id="R69f215329e4541f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23586b2c7f4cce" /><Relationship Type="http://schemas.openxmlformats.org/officeDocument/2006/relationships/notesSlide" Target="/ppt/notesSlides/notesSlide5.xml" Id="R6c2f41112d464dd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ff5117047a4942" /><Relationship Type="http://schemas.openxmlformats.org/officeDocument/2006/relationships/notesSlide" Target="/ppt/notesSlides/notesSlide6.xml" Id="R908148044173486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fa83f31f554c6c" /><Relationship Type="http://schemas.openxmlformats.org/officeDocument/2006/relationships/notesSlide" Target="/ppt/notesSlides/notesSlide7.xml" Id="R04677e2564064de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657ee17ed24fff" /><Relationship Type="http://schemas.openxmlformats.org/officeDocument/2006/relationships/notesSlide" Target="/ppt/notesSlides/notesSlide8.xml" Id="R8cb17eef376246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2d4f2872cd4857" /><Relationship Type="http://schemas.openxmlformats.org/officeDocument/2006/relationships/notesSlide" Target="/ppt/notesSlides/notesSlide9.xml" Id="R93e48fe220ec419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58e0d586c245c7" /><Relationship Type="http://schemas.openxmlformats.org/officeDocument/2006/relationships/notesSlide" Target="/ppt/notesSlides/notesSlide10.xml" Id="R68eebc43dd49450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32fd997b604dd2" /><Relationship Type="http://schemas.openxmlformats.org/officeDocument/2006/relationships/notesSlide" Target="/ppt/notesSlides/notesSlide11.xml" Id="Rfa71c405637b44c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af7319ccc147cd" /><Relationship Type="http://schemas.openxmlformats.org/officeDocument/2006/relationships/notesSlide" Target="/ppt/notesSlides/notesSlide12.xml" Id="Rb875c1e1fd3e4c4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813D5EDF-621F-477F-BED0-D531604BB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38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FCBF394-6144-4BC5-85B1-97CC74CB3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28650"/>
            <a:ext cx="23812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COURS 3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6E1C1589-3A47-4115-8E7F-38C1BBAA4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62100"/>
            <a:ext cx="9144000" cy="1809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La formation
du contrat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7A28D334-1292-4DF4-9B9D-6D3F355F7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0000"/>
            <a:ext cx="4953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91C447AB-1476-4561-8DD1-9CBCA699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71950"/>
            <a:ext cx="9048750" cy="914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Comprendre quand l’accord des parties devient un contrat valable et obligatoire.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82CB243C-ED97-4D45-B682-11BD359B4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0"/>
            <a:ext cx="40005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Semestre 3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5D07A35-F586-4418-B5BB-2BB7DC73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1DBA5AF6-EC5B-4846-9E82-70E21E52D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752341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468E7AFE-437C-4768-BCAC-93597A24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SITUATION DE DÉPART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64D3595-0F6F-405C-BFED-2DAA4EE4B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 courriel suffit-il à former le contrat ?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8C531C5A-350E-4332-A49B-721DDEC2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3FEF151D-2838-451A-9808-D7396DBCE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52600"/>
            <a:ext cx="5095875" cy="401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2A15597A-419F-4E81-9273-9EE410FF4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524375" cy="2952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studio Nacre envoie au musée Horizon une proposition complète pour une banque d’accueil : mission, prix, calendrier et livrables. La responsable répond : « Nous acceptons votre proposition. Vous pouvez commencer. » Aucun devis n’est signé.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EFAC576D-87A8-4CAD-8C28-5EFE198E0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4476750" cy="333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1018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La signature sécurise la preuve, mais elle n’est pas toujours l’acte qui forme le contrat.</a:t>
            </a:r>
          </a:p>
        </p:txBody>
      </p:sp>
      <p:sp>
        <p:nvSpPr>
          <p:cNvPr id="7" name="Ellipse 6">
            <a:extLst xmlns:a="http://schemas.openxmlformats.org/drawingml/2006/main">
              <a:ext uri="{FF2B5EF4-FFF2-40B4-BE49-F238E27FC236}">
                <a16:creationId xmlns:a16="http://schemas.microsoft.com/office/drawing/2014/main" id="{1B8C19BD-23B6-4E07-B170-0C7A19D9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18859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0FD2A645-85B1-4C43-8E03-7798385BB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1952625"/>
            <a:ext cx="4191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1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95C41A0-20AD-4E17-833C-898947D82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1876425"/>
            <a:ext cx="476250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Les échanges étaient-ils encore de simples négociations ?</a:t>
            </a:r>
          </a:p>
        </p:txBody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1E74525F-A6D2-4231-8B62-89FB7D3DC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286702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75716454-88E4-4025-BBE3-978D3A61E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2933700"/>
            <a:ext cx="4191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5EDE704-809B-4E04-9F3C-20B5F4FF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857500"/>
            <a:ext cx="476250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document du studio constitue-t-il une véritable offre ?</a:t>
            </a:r>
          </a:p>
        </p:txBody>
      </p:sp>
      <p:sp>
        <p:nvSpPr>
          <p:cNvPr id="13" name="Ellipse 12">
            <a:extLst xmlns:a="http://schemas.openxmlformats.org/drawingml/2006/main">
              <a:ext uri="{FF2B5EF4-FFF2-40B4-BE49-F238E27FC236}">
                <a16:creationId xmlns:a16="http://schemas.microsoft.com/office/drawing/2014/main" id="{FFABC460-AFFB-4723-B5EF-B0258D0B3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38481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BB0A454A-3077-4F9C-B9EF-D08EE1FA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3914775"/>
            <a:ext cx="4191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FC3EC2CD-6378-4FCF-A685-7F1BCAA29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38575"/>
            <a:ext cx="476250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courriel exprime-t-il une acceptation sans réserve ?</a:t>
            </a:r>
          </a:p>
        </p:txBody>
      </p:sp>
      <p:sp>
        <p:nvSpPr>
          <p:cNvPr id="16" name="Ellipse 15">
            <a:extLst xmlns:a="http://schemas.openxmlformats.org/drawingml/2006/main">
              <a:ext uri="{FF2B5EF4-FFF2-40B4-BE49-F238E27FC236}">
                <a16:creationId xmlns:a16="http://schemas.microsoft.com/office/drawing/2014/main" id="{CB874208-DD94-4156-843E-38911367F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482917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DE02D602-CFCE-44C8-8324-CCD600866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4895850"/>
            <a:ext cx="4191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46F4CF98-08F7-4B96-9FD8-500A4513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819650"/>
            <a:ext cx="476250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Les conditions de validité sont-elles réunies ?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B849E560-4999-446E-BB52-1D5570FE9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C582E8BC-F7F0-4270-A1F9-13985C221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694057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82692167-08A9-441A-9A83-410D5F12F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NÉGOCIATIONS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FD09E9B-B30D-44DF-BF10-FDBBC64FC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Négocier librement mais de bonne foi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5285E9BE-B7A4-409A-9EF7-8B9DBCAA5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9A8875D7-D54E-46BC-B030-EB0A77DE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85925"/>
            <a:ext cx="110490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Avant le contrat, les parties précisent le besoin, le prix, les livrables et les délais.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D4E5307C-BED5-41E9-9B36-7D047B2C6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09850"/>
            <a:ext cx="5448300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2B80D2D5-CD8A-45B6-B526-1C1A6A492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609850"/>
            <a:ext cx="5562600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A22926E-C509-4F83-BB99-9076A35F1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43225"/>
            <a:ext cx="47625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LA LIBERTÉ DE NÉGOCIER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C49834DB-84BE-46A0-949A-D9B523349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4572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Chacun peut commencer, poursuivre ou interrompre les discussions.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6D217D23-6890-4EBF-BB1F-5DD665AB1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46672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Personne n’est obligé de conclure tant qu’aucun accord n’est formé.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54C18386-A3A9-4601-AC8A-F80C8B25E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943225"/>
            <a:ext cx="47625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L’EXIGENCE DE BONNE FOI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3BF69756-F6EB-4E90-9BD0-89A02660A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52825"/>
            <a:ext cx="466725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Les échanges doivent rester loyaux et sincères.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6F170E3-9290-4E89-A0A1-61FAC58BF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419600"/>
            <a:ext cx="46672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Tromper, détourner les recherches ou créer une fausse certitude peut engager la responsabilité.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3785AAC9-CCE6-40C4-82C8-B7F65BE2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629275"/>
            <a:ext cx="113919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9228E5D6-4C84-437B-9628-75B6444F1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724525"/>
            <a:ext cx="109156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À retenir : la négociation reste libre, mais la manière de négocier n’est pas sans règle.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896454FE-6D4E-4B83-938C-7EA84B36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433C7F89-014A-4489-9A81-A4EC4D5FB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089213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398633B2-A730-47BB-BED9-AB9FDB9E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L’OFFRE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60E343C-7CB0-4CE1-9C64-452D563B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Une offre doit être ferme et suffisamment précise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D4DCFDD6-46A2-4793-8CBD-6B89CD669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0192487B-63AF-4A60-96DF-A4BEBD91E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95450"/>
            <a:ext cx="110490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Elle contient les éléments essentiels et exprime la volonté d’être lié en cas d’acceptation.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560C28B-323B-4406-BD53-3F642FCA6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781300"/>
            <a:ext cx="347662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5BD4C8DE-8875-4A73-A4E6-819EB35A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000375"/>
            <a:ext cx="762000" cy="495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01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0E6A0BAA-C7A4-47ED-8D25-08F937B29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752850"/>
            <a:ext cx="2952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PRESTATION IDENTIFIÉE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8F632CD2-EB11-43AF-B9B0-568A6B40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343400"/>
            <a:ext cx="295275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Mission, livrables, quantité ou périmètre de la commande.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41494C9B-8AD4-47F2-BC59-85AC554BE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81300"/>
            <a:ext cx="347662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1A4A59E-903D-4656-8D77-E236813A2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000375"/>
            <a:ext cx="762000" cy="495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02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DF690D5-0B13-41B4-8B24-23C9AFF26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752850"/>
            <a:ext cx="2952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CONDITIONS PRÉCISES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14606A0-C187-414D-8D7E-46C8A498B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343400"/>
            <a:ext cx="295275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Prix ou méthode de calcul, calendrier et modalités essentielles.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F74661C2-A332-40A0-B3E1-946E7654E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781300"/>
            <a:ext cx="347662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4AC834BD-45B4-40ED-B7AE-04313FFAC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000375"/>
            <a:ext cx="762000" cy="495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03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6724BEB3-9B93-4A59-9975-C791BB88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752850"/>
            <a:ext cx="2952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VOLONTÉ FERME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CFFBE767-2DB6-4DC5-9679-B58381C39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4343400"/>
            <a:ext cx="295275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L’auteur accepte d’être engagé si le destinataire dit oui.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864BDB5A-1BD5-45A1-86F9-F776E41F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A0DD2D8-8337-40C4-A47E-E58190118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172919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B3BCFC37-25DF-4AB4-9FB6-283CA2B2C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L’ACCEPTATION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45E4AAF-9A9B-4CBE-A140-307D8DB1D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L’acceptation doit correspondre à l’offre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0536D67-87FD-459F-9086-546F2285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AC327114-6338-4DBB-BB3E-4DF699A8F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24025"/>
            <a:ext cx="13335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2DBC6459-D6D4-410B-86B4-5C082AD9B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52600"/>
            <a:ext cx="42862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ACCEPTATION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6834F8E8-F123-47DD-AE12-B6B721B5D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1743075"/>
            <a:ext cx="61912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« Nous acceptons votre proposition. »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2D5FA6E-1AC5-4514-93B1-C80973DB8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95575"/>
            <a:ext cx="10629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A60F7DAB-34CB-4413-9363-BF7D0A036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847975"/>
            <a:ext cx="13335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7E8E098D-41D0-430B-92DF-339D9E806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76550"/>
            <a:ext cx="42862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POURSUITE DES ÉCHANGES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B0B0D593-5D58-4F86-949A-C0714C7E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2867025"/>
            <a:ext cx="61912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« Votre projet nous intéresse, le budget reste à valider. »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E047B2B0-156C-43E8-9DA5-8EDEC65AB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19525"/>
            <a:ext cx="10629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2E7E28A7-1BC1-4493-B5FB-1B04507D3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971925"/>
            <a:ext cx="13335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D8012E69-AC71-4244-9FD3-5FBE7E0E3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00500"/>
            <a:ext cx="42862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CONTRE-PROPOSITION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1A1C756B-0E2A-45B7-959E-AE4AA7DC1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3990975"/>
            <a:ext cx="61912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« D’accord, mais pour 10 000 euros. »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87D2DBD0-EFE8-48D6-BBCF-472B61206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43475"/>
            <a:ext cx="10629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8E5A7D04-2E96-4654-97B8-915F4AA3D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67325"/>
            <a:ext cx="113919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181FD8B6-39B1-4090-98E2-1971D782C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57825"/>
            <a:ext cx="2333625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La question pratique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CF54912D-1B3E-4082-9FB8-C8922EDA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5429250"/>
            <a:ext cx="8172450" cy="4476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client approuve-t-il l’offre sans réserve ou propose-t-il de nouvelles conditions ?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35358A12-05A2-404B-8114-51B3AF4FF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74DF4339-CAC3-4C37-B1E3-9D6751B45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7645372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1BD7484D-2958-45F8-B3B3-423892D4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ACCORD DES VOLONTÉS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455988C-02F5-4715-B2E4-25CFC8826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contrat naît de l’accord des volontés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C5C6B3B8-B585-4302-9685-2F98342C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EE6FC4E9-0396-4A3C-8FC6-F3281677A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914525"/>
            <a:ext cx="35052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2BBDCCB0-EAF0-4198-A504-6940A8639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28625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01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751B7AF5-848F-4082-8F59-942158CEC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095500"/>
            <a:ext cx="2552700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DEVIS SIGNÉ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D9FAFA1-4914-4A62-B8C0-82F51DAEA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30861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Une preuve claire de l’accord des parties.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6612A6E0-099A-4CC2-B8A3-B7D214E4E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914525"/>
            <a:ext cx="35052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E9B2304-3077-402D-81A7-F584C3447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095500"/>
            <a:ext cx="428625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02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F11C31E3-6A6E-4C03-93AF-07810428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095500"/>
            <a:ext cx="2552700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COURRIEL CLAIR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0AE869BC-3AE6-4DF8-986A-AA73FE02C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686050"/>
            <a:ext cx="30861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Une déclaration écrite peut manifester l’acceptation.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A6FD44BA-877B-4DA5-93F7-5204B1B9C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14525"/>
            <a:ext cx="35052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7F034EF3-A0F5-4B89-8340-19ACBC49E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095500"/>
            <a:ext cx="428625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03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5DD423ED-88B6-45B6-B423-72D574D89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095500"/>
            <a:ext cx="2552700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BON DE COMMANDE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32E5E43D-483B-4BBC-A242-1A898819F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686050"/>
            <a:ext cx="30861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Il rattache la commande à des conditions précises.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7769636B-6117-4985-8431-1C156A9AC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1725" y="3914775"/>
            <a:ext cx="35052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EF70470B-13B2-44BA-8A2A-908060F5F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4095750"/>
            <a:ext cx="428625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04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A5C75855-F726-4CD0-8183-A08B9AE9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4095750"/>
            <a:ext cx="2552700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4298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COMPORTEMENT NON ÉQUIVOQUE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FDCCB5C0-A5DD-47FF-914A-967B445F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4686300"/>
            <a:ext cx="30861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L’accord peut parfois résulter des actes accomplis.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A335A154-6C21-4A97-822C-AE3A916DE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914775"/>
            <a:ext cx="35052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EAF14FD1-2AB0-4128-A49E-2CD754466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095750"/>
            <a:ext cx="428625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05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D5A53F01-84C9-4AEF-9F06-C8A048457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8025" y="4095750"/>
            <a:ext cx="2552700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SILENCE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E6F17280-BE57-4C57-B4BD-D243A3E8E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686300"/>
            <a:ext cx="30861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En principe, l’absence de réponse ne vaut pas acceptation.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437CD095-8F16-4FCA-A385-D1B27E868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886450"/>
            <a:ext cx="113919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La signature est utile pour prouver l’accord, mais de nombreux contrats sont consensuels.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7CD70EC7-CF46-473E-BE39-16F9DF1C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0CA4DE43-2159-41E6-B9A6-79E97958D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946801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2C9CEC42-99CE-42EB-A92D-771CC0882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VALIDITÉ DU CONTRAT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D7E4B6C-16B7-4C7D-87BE-5096B079C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De l’accord au contrat valable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90A024BB-DEE2-4F32-8449-0E7C847FB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BCC5B79B-51EB-4E38-BDBE-FDD5D1C10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85925"/>
            <a:ext cx="110490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Après avoir constaté l’accord, il faut contrôler les trois conditions de l’article 1128 du Code civil.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48A5811-A908-4C54-B247-FA16D554B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00425"/>
            <a:ext cx="9906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Ellipse 5">
            <a:extLst xmlns:a="http://schemas.openxmlformats.org/drawingml/2006/main">
              <a:ext uri="{FF2B5EF4-FFF2-40B4-BE49-F238E27FC236}">
                <a16:creationId xmlns:a16="http://schemas.microsoft.com/office/drawing/2014/main" id="{88523D03-FC42-4668-962E-6862BEE41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31623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587CA53-1717-4655-98E2-7C8D7EC48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3257550"/>
            <a:ext cx="4572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1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BF03BBF6-0AD6-4D19-BBF0-BD6221FB0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571750"/>
            <a:ext cx="1885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ACCORD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8195930C-2105-46C8-B6DC-CD68D2015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962400"/>
            <a:ext cx="18859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Offre
+ acceptation</a:t>
            </a:r>
          </a:p>
        </p:txBody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15553AF3-B797-4F81-ABBA-84CAF0107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1623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DEC3D4A3-27D3-4EB6-AC51-8973848A9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257550"/>
            <a:ext cx="4572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2E9CB185-D5AF-4920-9DD3-4AEE77F56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2571750"/>
            <a:ext cx="1885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CONSENTEMENT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1A089185-E2B6-4408-9CAD-40F39F1A9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3962400"/>
            <a:ext cx="18859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Réel, libre
et éclairé</a:t>
            </a:r>
            <a:endParaRPr/>
          </a:p>
        </p:txBody>
      </p:sp>
      <p:sp>
        <p:nvSpPr>
          <p:cNvPr id="14" name="Ellipse 13">
            <a:extLst xmlns:a="http://schemas.openxmlformats.org/drawingml/2006/main">
              <a:ext uri="{FF2B5EF4-FFF2-40B4-BE49-F238E27FC236}">
                <a16:creationId xmlns:a16="http://schemas.microsoft.com/office/drawing/2014/main" id="{A87FFFFF-5BDD-4C0E-86B2-99CD5604F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1623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FB819F31-0CA4-4ED8-BFB8-03EF9C29E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257550"/>
            <a:ext cx="4572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59C2BCEF-2F5B-404B-8DB0-EE94D5E7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571750"/>
            <a:ext cx="1885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CAPACITÉ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E1F7E014-BB69-4B93-9467-DFD79739E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962400"/>
            <a:ext cx="18859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Pouvoir
de contracter</a:t>
            </a:r>
          </a:p>
        </p:txBody>
      </p:sp>
      <p:sp>
        <p:nvSpPr>
          <p:cNvPr id="18" name="Ellipse 17">
            <a:extLst xmlns:a="http://schemas.openxmlformats.org/drawingml/2006/main">
              <a:ext uri="{FF2B5EF4-FFF2-40B4-BE49-F238E27FC236}">
                <a16:creationId xmlns:a16="http://schemas.microsoft.com/office/drawing/2014/main" id="{99B903DD-443F-4732-9D14-FAB0969BC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1623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68D83E89-46A9-407A-8ACC-4A2658BAA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57550"/>
            <a:ext cx="4572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7FB60C73-CD4D-4744-BB4E-0080153B5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571750"/>
            <a:ext cx="1885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CONTENU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3D14326C-D385-47AE-9DB5-6669C575A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962400"/>
            <a:ext cx="18859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Licite
et certain</a:t>
            </a:r>
          </a:p>
        </p:txBody>
      </p:sp>
      <p:sp>
        <p:nvSpPr>
          <p:cNvPr id="22" name="Ellipse 21">
            <a:extLst xmlns:a="http://schemas.openxmlformats.org/drawingml/2006/main">
              <a:ext uri="{FF2B5EF4-FFF2-40B4-BE49-F238E27FC236}">
                <a16:creationId xmlns:a16="http://schemas.microsoft.com/office/drawing/2014/main" id="{5006F57E-789F-4C30-BBFD-EA404C23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6525" y="31623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3FA0CDD2-0CD5-48E3-AA2A-0D57478ED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6525" y="3257550"/>
            <a:ext cx="4572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5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17B4BB2C-673E-4E7E-AE59-F1733536B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571750"/>
            <a:ext cx="1885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VALIDITÉ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06CE5A4B-A718-4592-B12B-30AFBAD2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962400"/>
            <a:ext cx="18859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Le contrat peut
produire ses effets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0F1A31A9-A5F4-4890-B67D-9DF26C6E5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172075"/>
            <a:ext cx="83820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04846ADB-A8F1-45FF-B2B5-04D1420B3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62575"/>
            <a:ext cx="78105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687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 accord existe d’abord ; consentement, capacité et contenu déterminent ensuite sa validité.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CE5CAB2E-AB3F-41F0-AD00-8685AE8C7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47BBB341-6749-492E-A5F6-83AA0E491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2451800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0B9BBC28-9E06-4FF8-BC67-90FD02F09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CONSENTEMENT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D1A2D67-E984-4636-B0EB-0F2CD91EE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consentement doit être libre et éclairé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538399D5-AD80-4ED7-9575-C7B57E84E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7BF241D6-B5ED-4D77-9C1F-3C0803A31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38325"/>
            <a:ext cx="34766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843F22B9-5CF7-478C-9875-0633A22D9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076450"/>
            <a:ext cx="3000375" cy="314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ERREUR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E6787222-0D8A-4410-B3C0-923EF38A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676525"/>
            <a:ext cx="3000375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Une représentation inexacte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B78BD75-F3D5-4C46-A668-073906282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381375"/>
            <a:ext cx="3000375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9537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Elle porte sur un élément déterminant de l’accord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8512CE7A-875C-4636-B769-5D8DF2228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1838325"/>
            <a:ext cx="34766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9242FA8E-1D69-4022-899E-6296C3971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076450"/>
            <a:ext cx="3000375" cy="314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DOL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42062DC-D10F-4269-8B5A-76CF9A198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676525"/>
            <a:ext cx="3000375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Une tromperie intentionnelle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4A32863A-ECB7-4B3C-9AEC-D7FF2149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381375"/>
            <a:ext cx="3000375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9537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Mensonge ou dissimulation d’une information décisive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73F90627-857A-4FD6-A312-18E5E4CB8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838325"/>
            <a:ext cx="34766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C7CDC2AC-B386-425D-993E-E750C20CC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2076450"/>
            <a:ext cx="3000375" cy="314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VIOLENCE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DADD947C-C7FC-4DE1-B0E2-9BBB20388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2676525"/>
            <a:ext cx="3000375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Une contrainte grave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7A572D8D-F10A-4FB0-9B04-C6025DA3B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381375"/>
            <a:ext cx="3000375" cy="4095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9537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La pression prive la personne d’une volonté libre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AD0ED6A9-9FE9-4413-A2D0-37890F5CE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514850"/>
            <a:ext cx="28575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test à retenir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5526B729-E8B0-4B81-9089-F7BDB511F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62525"/>
            <a:ext cx="54768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E11445DC-DA95-4254-8B63-8697260C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4962525"/>
            <a:ext cx="54768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1366C251-5DCF-46C4-BA6B-234387C00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53025"/>
            <a:ext cx="1905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SANS LE VICE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4E09E294-C27D-42C6-A7D3-C5BC722C2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95925"/>
            <a:ext cx="48577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La partie aurait-elle refusé de contracter ?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05EEF3AC-B12E-4ACE-BA7B-6546D5FA4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5153025"/>
            <a:ext cx="23812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OU AUTREMENT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805A6668-7FAC-4D78-BB58-FAB442CFE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5495925"/>
            <a:ext cx="48577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Aurait-elle exigé des conditions substantiellement différentes ?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5C0F55F1-F120-43F0-83D2-E78843AA0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9A5D110C-4D59-4ADA-B7C7-32E9C862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7217349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Rectangle 36">
            <a:extLst xmlns:a="http://schemas.openxmlformats.org/drawingml/2006/main">
              <a:ext uri="{FF2B5EF4-FFF2-40B4-BE49-F238E27FC236}">
                <a16:creationId xmlns:a16="http://schemas.microsoft.com/office/drawing/2014/main" id="{2EEC4B2B-7B88-4521-884D-DCC960FE5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CAPACITÉ ET POUVOIR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6B5F269-EDAB-451F-B421-919BD587C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Six questions avant de considérer l’accord valable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48B9969-8D35-43E3-AB7B-182FD7A06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D9ACDAFA-D002-4D25-85AB-A3A1CD070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90700"/>
            <a:ext cx="3476625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Ellipse 4">
            <a:extLst xmlns:a="http://schemas.openxmlformats.org/drawingml/2006/main">
              <a:ext uri="{FF2B5EF4-FFF2-40B4-BE49-F238E27FC236}">
                <a16:creationId xmlns:a16="http://schemas.microsoft.com/office/drawing/2014/main" id="{3E325492-3EAF-43F4-B62E-F98A37410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97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A0693F50-02D8-44FC-8F45-2D2E6F05F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85975"/>
            <a:ext cx="4000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1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35748E1-695D-45C8-99F7-3793B0BD0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2047875"/>
            <a:ext cx="23812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PERSONNE PHYSIQUE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F3ED26BD-3B3F-4622-B39E-2A92A192D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3048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Est-elle majeure et juridiquement capable ?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61D8210-99AD-470D-A44B-9ACDABB3B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1790700"/>
            <a:ext cx="3476625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1A0BD8F4-D9F6-4B02-8C27-9F055769C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0097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1ED53D18-AD47-4EDB-8617-A23E3540B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085975"/>
            <a:ext cx="4000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213757FB-F4F9-40DE-BC1E-FFDBCC95B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047875"/>
            <a:ext cx="23812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PROTECTION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F103D6A1-6ABE-4C4B-9F3E-F302D57E1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657475"/>
            <a:ext cx="3048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Doit-elle être assistée ou représentée ?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C7E01713-EB8F-40AA-8860-5242BB992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90700"/>
            <a:ext cx="3476625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Ellipse 14">
            <a:extLst xmlns:a="http://schemas.openxmlformats.org/drawingml/2006/main">
              <a:ext uri="{FF2B5EF4-FFF2-40B4-BE49-F238E27FC236}">
                <a16:creationId xmlns:a16="http://schemas.microsoft.com/office/drawing/2014/main" id="{99A0F0BD-760D-4EA6-BCB4-FCDB8179A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0097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D23E4A70-264B-47C6-88E3-A90B21CFD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085975"/>
            <a:ext cx="4000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3844841E-8F5A-42A3-BD0A-9B3FD7FFD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047875"/>
            <a:ext cx="23812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PERSONNE MORALE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DB33B70C-F8DA-4786-B9C2-A32DDB43F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657475"/>
            <a:ext cx="3048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L’organisation peut-elle conclure ce contrat ?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DAA86B62-9B5D-43A3-BAA6-E642A1F77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71900"/>
            <a:ext cx="3476625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Ellipse 19">
            <a:extLst xmlns:a="http://schemas.openxmlformats.org/drawingml/2006/main">
              <a:ext uri="{FF2B5EF4-FFF2-40B4-BE49-F238E27FC236}">
                <a16:creationId xmlns:a16="http://schemas.microsoft.com/office/drawing/2014/main" id="{4547382A-DEE5-4400-9561-5C0E73619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909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6927332B-0F17-43EC-8A7A-8DE8A003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67175"/>
            <a:ext cx="4000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EC42C856-E584-4614-BF14-15B713F33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4029075"/>
            <a:ext cx="23812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SIGNATAIRE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91075DDF-BA31-4974-8084-8C86A17EE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3048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Qui manifeste matériellement l’accord ?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A2B10EA4-16E1-4338-90C5-F3C32C239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771900"/>
            <a:ext cx="3476625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Ellipse 24">
            <a:extLst xmlns:a="http://schemas.openxmlformats.org/drawingml/2006/main">
              <a:ext uri="{FF2B5EF4-FFF2-40B4-BE49-F238E27FC236}">
                <a16:creationId xmlns:a16="http://schemas.microsoft.com/office/drawing/2014/main" id="{491BFCBC-051C-48F9-80A0-BCE600CF9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39909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DB5AEF78-3E2D-4D42-BF90-92E151E7F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4067175"/>
            <a:ext cx="4000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5</a:t>
            </a:r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C4430E28-ACC0-43ED-B814-CAA8A8845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029075"/>
            <a:ext cx="23812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FONCTION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C0166F2E-F315-4118-947A-30626B6C7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4638675"/>
            <a:ext cx="3048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Président, gérant, salarié ou mandataire ?</a:t>
            </a:r>
          </a:p>
        </p:txBody>
      </p:sp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92D259A1-E5B4-4E7C-B6C5-359E4814B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771900"/>
            <a:ext cx="3476625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Ellipse 29">
            <a:extLst xmlns:a="http://schemas.openxmlformats.org/drawingml/2006/main">
              <a:ext uri="{FF2B5EF4-FFF2-40B4-BE49-F238E27FC236}">
                <a16:creationId xmlns:a16="http://schemas.microsoft.com/office/drawing/2014/main" id="{5C4B3B35-FF24-4C85-8091-3AA6567D7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9909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Rectangle 30">
            <a:extLst xmlns:a="http://schemas.openxmlformats.org/drawingml/2006/main">
              <a:ext uri="{FF2B5EF4-FFF2-40B4-BE49-F238E27FC236}">
                <a16:creationId xmlns:a16="http://schemas.microsoft.com/office/drawing/2014/main" id="{CD44DB4F-9ABF-41AA-A586-399F7EC9A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067175"/>
            <a:ext cx="4000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6</a:t>
            </a:r>
          </a:p>
        </p:txBody>
      </p:sp>
      <p:sp>
        <p:nvSpPr>
          <p:cNvPr id="32" name="Rectangle 31">
            <a:extLst xmlns:a="http://schemas.openxmlformats.org/drawingml/2006/main">
              <a:ext uri="{FF2B5EF4-FFF2-40B4-BE49-F238E27FC236}">
                <a16:creationId xmlns:a16="http://schemas.microsoft.com/office/drawing/2014/main" id="{BEEA4F42-C346-44BF-8B7F-7A4FB141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4029075"/>
            <a:ext cx="23812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POUVOIR</a:t>
            </a:r>
          </a:p>
        </p:txBody>
      </p:sp>
      <p:sp>
        <p:nvSpPr>
          <p:cNvPr id="33" name="Rectangle 32">
            <a:extLst xmlns:a="http://schemas.openxmlformats.org/drawingml/2006/main">
              <a:ext uri="{FF2B5EF4-FFF2-40B4-BE49-F238E27FC236}">
                <a16:creationId xmlns:a16="http://schemas.microsoft.com/office/drawing/2014/main" id="{ECF8877B-C1F7-47D3-84AD-A2EBC3006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638675"/>
            <a:ext cx="3048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Peut-il réellement engager l’organisation ?</a:t>
            </a:r>
          </a:p>
        </p:txBody>
      </p:sp>
      <p:sp>
        <p:nvSpPr>
          <p:cNvPr id="34" name="Rectangle 33">
            <a:extLst xmlns:a="http://schemas.openxmlformats.org/drawingml/2006/main">
              <a:ext uri="{FF2B5EF4-FFF2-40B4-BE49-F238E27FC236}">
                <a16:creationId xmlns:a16="http://schemas.microsoft.com/office/drawing/2014/main" id="{581D829B-B5B0-49BF-AEE1-4822327E4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876925"/>
            <a:ext cx="113919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La capacité appartient à la partie ; le pouvoir autorise une personne à agir en son nom.</a:t>
            </a:r>
          </a:p>
        </p:txBody>
      </p:sp>
      <p:sp>
        <p:nvSpPr>
          <p:cNvPr id="35" name="Rectangle 34">
            <a:extLst xmlns:a="http://schemas.openxmlformats.org/drawingml/2006/main">
              <a:ext uri="{FF2B5EF4-FFF2-40B4-BE49-F238E27FC236}">
                <a16:creationId xmlns:a16="http://schemas.microsoft.com/office/drawing/2014/main" id="{08EEB536-C627-4666-9E35-9ECF38094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36" name="Rectangle 35">
            <a:extLst xmlns:a="http://schemas.openxmlformats.org/drawingml/2006/main">
              <a:ext uri="{FF2B5EF4-FFF2-40B4-BE49-F238E27FC236}">
                <a16:creationId xmlns:a16="http://schemas.microsoft.com/office/drawing/2014/main" id="{6F303F70-8C5C-4046-9BB4-284C0E1BD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5647699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12C143F3-DD05-40EF-8813-AFCDD8B79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CONTENU DU CONTRAT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09EC898-12D6-4DB2-9F4F-D00F50C6C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contenu doit être licite et certain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F5275A4E-4637-4F93-A9DC-93032DC09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BCF4AEE8-CD83-47DF-9F86-83BFBC87D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5143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01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70BFC084-56B7-42D7-98C2-36C66A825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914525"/>
            <a:ext cx="32385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LICITE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042D4788-CBCD-49A7-AAE0-1C9729D07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1914525"/>
            <a:ext cx="65722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La prestation respecte la loi et l’ordre public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D133A8DE-14E8-435D-8FC9-43E2E8FB4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476500"/>
            <a:ext cx="10058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1520AB07-54DF-4767-BBFA-CC6F86781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819400"/>
            <a:ext cx="5143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02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072B567-0C16-4F33-92FE-4ED5E8F5E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790825"/>
            <a:ext cx="32385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POSSIBLE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5D42A96-F8B8-4085-8092-77E3CEA9C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90825"/>
            <a:ext cx="65722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L’engagement peut réellement être exécuté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234FD0A3-CCE6-44FC-B6E9-9676FCDA7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352800"/>
            <a:ext cx="10058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2F810784-2130-4334-883B-733C0C8A6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695700"/>
            <a:ext cx="5143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03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CFDE7A97-EAAD-4666-9B83-1F2BA40C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667125"/>
            <a:ext cx="32385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DÉTERMINÉ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2A4CC7D7-EE38-4D9F-A6C7-87C49B444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667125"/>
            <a:ext cx="65722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La prestation et les livrables sont identifiés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305EFA24-91C6-4457-95C5-4B8CFC41C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229100"/>
            <a:ext cx="10058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E0C8DE98-4432-4389-8FA2-23AB32A71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572000"/>
            <a:ext cx="5143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04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DE30B483-DB90-459C-8AEA-55D61DECD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543425"/>
            <a:ext cx="32385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DÉTERMINABLE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F1865BDC-41CE-4F59-9E7D-6AFBA6AE2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543425"/>
            <a:ext cx="65722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Des critères permettent de préciser le contenu sans nouvel accord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114A9B9F-172C-4195-A856-4AA5F3027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105400"/>
            <a:ext cx="10058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BB330518-9528-4C3D-8DF8-0E3E6659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391150"/>
            <a:ext cx="11391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E3ECD597-BAC3-4FAF-9849-A36AD7700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81650"/>
            <a:ext cx="10629900" cy="333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Le bon réflexe : définir ce qui est compris, exclu et soumis à une validation supplémentaire.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A236554F-5671-4191-B7E4-8B52317FE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C50292CF-367A-4774-B19A-23D2E4F7F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558777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398633B2-A730-47BB-BED9-AB9FDB9E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APPLICATION GUIDÉE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60E343C-7CB0-4CE1-9C64-452D563B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Raisonnement juridique : des faits au problème de droit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D4DCFDD6-46A2-4793-8CBD-6B89CD669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0192487B-63AF-4A60-96DF-A4BEBD91E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95450"/>
            <a:ext cx="110490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Question étudiée : le courriel d’acceptation forme-t-il le contrat malgré l’absence de devis signé ?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560C28B-323B-4406-BD53-3F642FCA6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781300"/>
            <a:ext cx="347662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5BD4C8DE-8875-4A73-A4E6-819EB35A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000375"/>
            <a:ext cx="762000" cy="495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01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0E6A0BAA-C7A4-47ED-8D25-08F937B29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752850"/>
            <a:ext cx="2952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FAITS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8F632CD2-EB11-43AF-B9B0-568A6B40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343400"/>
            <a:ext cx="295275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Le studio envoie une proposition complète. La responsable habilitée répond : « Nous acceptons. Vous pouvez commencer. »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41494C9B-8AD4-47F2-BC59-85AC554BE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781300"/>
            <a:ext cx="347662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1A4A59E-903D-4656-8D77-E236813A2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000375"/>
            <a:ext cx="762000" cy="495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02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DF690D5-0B13-41B4-8B24-23C9AFF26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752850"/>
            <a:ext cx="2952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QUALIFICATION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14606A0-C187-414D-8D7E-46C8A498B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343400"/>
            <a:ext cx="295275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Le document peut constituer une offre ; le courriel peut constituer une acceptation sans réserve.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F74661C2-A332-40A0-B3E1-946E7654E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781300"/>
            <a:ext cx="347662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4AC834BD-45B4-40ED-B7AE-04313FFAC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000375"/>
            <a:ext cx="762000" cy="495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03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6724BEB3-9B93-4A59-9975-C791BB88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752850"/>
            <a:ext cx="2952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PROBLÈME DE DROIT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CFFBE767-2DB6-4DC5-9679-B58381C39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4343400"/>
            <a:ext cx="295275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Une acceptation claire par courriel peut-elle former un contrat sans signature manuscrite ?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864BDB5A-1BD5-45A1-86F9-F776E41F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A0DD2D8-8337-40C4-A47E-E58190118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7172919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82692167-08A9-441A-9A83-410D5F12F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953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APPLICATION GUIDÉE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FD09E9B-B30D-44DF-BF10-FDBBC64FC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2450"/>
            <a:ext cx="11391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3118"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Raisonnement juridique : de la règle à la conclusion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5285E9BE-B7A4-409A-9EF7-8B9DBCAA5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81125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9A8875D7-D54E-46BC-B030-EB0A77DE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85925"/>
            <a:ext cx="110490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On vérifie la rencontre des volontés, puis les conditions de validité du contrat.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D4E5307C-BED5-41E9-9B36-7D047B2C6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09850"/>
            <a:ext cx="5448300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2B80D2D5-CD8A-45B6-B526-1C1A6A492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609850"/>
            <a:ext cx="5562600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A22926E-C509-4F83-BB99-9076A35F1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43225"/>
            <a:ext cx="47625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04  RÈGLE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C49834DB-84BE-46A0-949A-D9B523349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4572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contrat est formé par la rencontre d’une offre et d’une acceptation.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6D217D23-6890-4EBF-BB1F-5DD665AB1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46672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La volonté peut résulter d’une déclaration ou d’un comportement non équivoque.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54C18386-A3A9-4601-AC8A-F80C8B25E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943225"/>
            <a:ext cx="47625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05  APPLICATION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3BF69756-F6EB-4E90-9BD0-89A02660A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52825"/>
            <a:ext cx="466725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L’offre est précise et le courriel l’accepte sans réserve.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6F170E3-9290-4E89-A0A1-61FAC58BF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419600"/>
            <a:ext cx="46672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2929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Si la responsable est habilitée, l’absence de signature manuscrite n’empêche pas à elle seule la formation du contrat.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3785AAC9-CCE6-40C4-82C8-B7F65BE2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629275"/>
            <a:ext cx="113919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9228E5D6-4C84-437B-9628-75B6444F1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724525"/>
            <a:ext cx="109156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06  CONCLUSION : le contrat a vraisemblablement été formé par l’échange des volontés.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896454FE-6D4E-4B83-938C-7EA84B36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433C7F89-014A-4489-9A81-A4EC4D5FB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66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6154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30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089213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2026-09-20T16:13:09.8340000Z</dcterms:created>
  <dcterms:modified xsi:type="dcterms:W3CDTF">2026-09-20T16:13:09.8340000Z</dcterms:modified>
</coreProperties>
</file>